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6" r:id="rId1"/>
  </p:sldMasterIdLst>
  <p:notesMasterIdLst>
    <p:notesMasterId r:id="rId11"/>
  </p:notesMasterIdLst>
  <p:sldIdLst>
    <p:sldId id="344" r:id="rId2"/>
    <p:sldId id="309" r:id="rId3"/>
    <p:sldId id="263" r:id="rId4"/>
    <p:sldId id="345" r:id="rId5"/>
    <p:sldId id="346" r:id="rId6"/>
    <p:sldId id="348" r:id="rId7"/>
    <p:sldId id="347" r:id="rId8"/>
    <p:sldId id="349" r:id="rId9"/>
    <p:sldId id="288"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2344"/>
  </p:normalViewPr>
  <p:slideViewPr>
    <p:cSldViewPr snapToGrid="0" snapToObjects="1">
      <p:cViewPr varScale="1">
        <p:scale>
          <a:sx n="79" d="100"/>
          <a:sy n="79" d="100"/>
        </p:scale>
        <p:origin x="906"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68CE511-4FDA-9D46-9758-CEF33EA990A3}" type="datetimeFigureOut">
              <a:rPr lang="en-US" smtClean="0"/>
              <a:t>2/5/2019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B8E354E-C0B8-CB44-A9C1-4BDD60E8B1A7}" type="slidenum">
              <a:rPr lang="en-US" smtClean="0"/>
              <a:t>‹#›</a:t>
            </a:fld>
            <a:endParaRPr lang="en-US"/>
          </a:p>
        </p:txBody>
      </p:sp>
    </p:spTree>
    <p:extLst>
      <p:ext uri="{BB962C8B-B14F-4D97-AF65-F5344CB8AC3E}">
        <p14:creationId xmlns:p14="http://schemas.microsoft.com/office/powerpoint/2010/main" val="5794320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15413" y="1844825"/>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670176"/>
            <a:ext cx="8534400" cy="1270992"/>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dirty="0"/>
          </a:p>
        </p:txBody>
      </p:sp>
      <p:sp>
        <p:nvSpPr>
          <p:cNvPr id="6" name="Slide Number Placeholder 5"/>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Statement 1">
    <p:spTree>
      <p:nvGrpSpPr>
        <p:cNvPr id="1" name=""/>
        <p:cNvGrpSpPr/>
        <p:nvPr/>
      </p:nvGrpSpPr>
      <p:grpSpPr>
        <a:xfrm>
          <a:off x="0" y="0"/>
          <a:ext cx="0" cy="0"/>
          <a:chOff x="0" y="0"/>
          <a:chExt cx="0" cy="0"/>
        </a:xfrm>
      </p:grpSpPr>
      <p:sp>
        <p:nvSpPr>
          <p:cNvPr id="2" name="Rectangle 7">
            <a:extLst>
              <a:ext uri="{FF2B5EF4-FFF2-40B4-BE49-F238E27FC236}">
                <a16:creationId xmlns:a16="http://schemas.microsoft.com/office/drawing/2014/main" id="{F5AA1D2C-2BE2-47D9-B577-5CD3E3D9F87B}"/>
              </a:ext>
            </a:extLst>
          </p:cNvPr>
          <p:cNvSpPr/>
          <p:nvPr/>
        </p:nvSpPr>
        <p:spPr>
          <a:xfrm>
            <a:off x="0" y="1171577"/>
            <a:ext cx="12192000" cy="5686425"/>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662"/>
          </a:p>
        </p:txBody>
      </p:sp>
      <p:sp>
        <p:nvSpPr>
          <p:cNvPr id="3" name="Rectangle 4">
            <a:extLst>
              <a:ext uri="{FF2B5EF4-FFF2-40B4-BE49-F238E27FC236}">
                <a16:creationId xmlns:a16="http://schemas.microsoft.com/office/drawing/2014/main" id="{670E484D-C5FD-4D4F-B5A8-079D6FA46A9A}"/>
              </a:ext>
            </a:extLst>
          </p:cNvPr>
          <p:cNvSpPr/>
          <p:nvPr/>
        </p:nvSpPr>
        <p:spPr>
          <a:xfrm>
            <a:off x="197339" y="147638"/>
            <a:ext cx="11775831" cy="6710362"/>
          </a:xfrm>
          <a:prstGeom prst="rect">
            <a:avLst/>
          </a:prstGeom>
          <a:solidFill>
            <a:schemeClr val="bg1"/>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662"/>
          </a:p>
        </p:txBody>
      </p:sp>
      <p:pic>
        <p:nvPicPr>
          <p:cNvPr id="4" name="Picture 8" descr="Save_the_Children_logo.png">
            <a:extLst>
              <a:ext uri="{FF2B5EF4-FFF2-40B4-BE49-F238E27FC236}">
                <a16:creationId xmlns:a16="http://schemas.microsoft.com/office/drawing/2014/main" id="{0A084A7E-E48D-4A4C-8C6D-52274E187198}"/>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4201" y="6426202"/>
            <a:ext cx="2481384" cy="379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Straight Connector 12">
            <a:extLst>
              <a:ext uri="{FF2B5EF4-FFF2-40B4-BE49-F238E27FC236}">
                <a16:creationId xmlns:a16="http://schemas.microsoft.com/office/drawing/2014/main" id="{21DA4D82-1089-495C-B0E4-2EBC6A1C8A98}"/>
              </a:ext>
            </a:extLst>
          </p:cNvPr>
          <p:cNvCxnSpPr/>
          <p:nvPr/>
        </p:nvCxnSpPr>
        <p:spPr>
          <a:xfrm flipH="1">
            <a:off x="3288324" y="6432552"/>
            <a:ext cx="9768" cy="36512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 name="Straight Connector 13">
            <a:extLst>
              <a:ext uri="{FF2B5EF4-FFF2-40B4-BE49-F238E27FC236}">
                <a16:creationId xmlns:a16="http://schemas.microsoft.com/office/drawing/2014/main" id="{98351345-7019-46DF-BD8B-A158856EBF18}"/>
              </a:ext>
            </a:extLst>
          </p:cNvPr>
          <p:cNvCxnSpPr/>
          <p:nvPr/>
        </p:nvCxnSpPr>
        <p:spPr>
          <a:xfrm flipH="1">
            <a:off x="8520724" y="6432552"/>
            <a:ext cx="7816" cy="36512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7" name="Date Placeholder 1">
            <a:extLst>
              <a:ext uri="{FF2B5EF4-FFF2-40B4-BE49-F238E27FC236}">
                <a16:creationId xmlns:a16="http://schemas.microsoft.com/office/drawing/2014/main" id="{62E2CDE2-A7BD-42E8-9F9D-6D451DB7EA21}"/>
              </a:ext>
            </a:extLst>
          </p:cNvPr>
          <p:cNvSpPr>
            <a:spLocks noGrp="1"/>
          </p:cNvSpPr>
          <p:nvPr>
            <p:ph type="dt" sz="half" idx="10"/>
          </p:nvPr>
        </p:nvSpPr>
        <p:spPr/>
        <p:txBody>
          <a:bodyPr/>
          <a:lstStyle>
            <a:lvl1pPr>
              <a:defRPr/>
            </a:lvl1pPr>
          </a:lstStyle>
          <a:p>
            <a:pPr>
              <a:defRPr/>
            </a:pPr>
            <a:r>
              <a:rPr lang="en-US"/>
              <a:t>26 April 2016</a:t>
            </a:r>
          </a:p>
        </p:txBody>
      </p:sp>
      <p:sp>
        <p:nvSpPr>
          <p:cNvPr id="8" name="Footer Placeholder 2">
            <a:extLst>
              <a:ext uri="{FF2B5EF4-FFF2-40B4-BE49-F238E27FC236}">
                <a16:creationId xmlns:a16="http://schemas.microsoft.com/office/drawing/2014/main" id="{946D8387-CAEC-4629-A1AE-0A86FDD05B88}"/>
              </a:ext>
            </a:extLst>
          </p:cNvPr>
          <p:cNvSpPr>
            <a:spLocks noGrp="1"/>
          </p:cNvSpPr>
          <p:nvPr>
            <p:ph type="ftr" sz="quarter" idx="11"/>
          </p:nvPr>
        </p:nvSpPr>
        <p:spPr/>
        <p:txBody>
          <a:bodyPr/>
          <a:lstStyle>
            <a:lvl1pPr>
              <a:defRPr/>
            </a:lvl1pPr>
          </a:lstStyle>
          <a:p>
            <a:pPr>
              <a:defRPr/>
            </a:pPr>
            <a:r>
              <a:rPr lang="en-US"/>
              <a:t>Amend presentation name in Footer and Apply to All</a:t>
            </a:r>
          </a:p>
        </p:txBody>
      </p:sp>
      <p:sp>
        <p:nvSpPr>
          <p:cNvPr id="9" name="Slide Number Placeholder 3">
            <a:extLst>
              <a:ext uri="{FF2B5EF4-FFF2-40B4-BE49-F238E27FC236}">
                <a16:creationId xmlns:a16="http://schemas.microsoft.com/office/drawing/2014/main" id="{3573A57B-91A8-4095-A6C3-A69361662CF1}"/>
              </a:ext>
            </a:extLst>
          </p:cNvPr>
          <p:cNvSpPr>
            <a:spLocks noGrp="1"/>
          </p:cNvSpPr>
          <p:nvPr>
            <p:ph type="sldNum" sz="quarter" idx="12"/>
          </p:nvPr>
        </p:nvSpPr>
        <p:spPr/>
        <p:txBody>
          <a:bodyPr/>
          <a:lstStyle>
            <a:lvl1pPr>
              <a:defRPr/>
            </a:lvl1pPr>
          </a:lstStyle>
          <a:p>
            <a:pPr>
              <a:defRPr/>
            </a:pPr>
            <a:fld id="{2E0DC0B1-6A27-42B7-B774-6BDE4DF9BE8A}" type="slidenum">
              <a:rPr lang="en-US" altLang="en-US"/>
              <a:pPr>
                <a:defRPr/>
              </a:pPr>
              <a:t>‹#›</a:t>
            </a:fld>
            <a:endParaRPr lang="en-US" altLang="en-US"/>
          </a:p>
        </p:txBody>
      </p:sp>
    </p:spTree>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1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1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1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1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1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1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1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6" name="Slide Number Placeholder 5"/>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1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Edit Master text styles</a:t>
            </a:r>
          </a:p>
        </p:txBody>
      </p:sp>
      <p:sp>
        <p:nvSpPr>
          <p:cNvPr id="5" name="Date Placeholder 3">
            <a:extLst>
              <a:ext uri="{FF2B5EF4-FFF2-40B4-BE49-F238E27FC236}">
                <a16:creationId xmlns:a16="http://schemas.microsoft.com/office/drawing/2014/main" id="{7E04F852-DF9B-43D1-91CD-E852B57399AB}"/>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id="{9B70037C-7007-40A8-B457-00AE07BA7294}"/>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id="{EC0F7706-1849-4DB2-9E41-F4D660F20462}"/>
              </a:ext>
            </a:extLst>
          </p:cNvPr>
          <p:cNvSpPr>
            <a:spLocks noGrp="1"/>
          </p:cNvSpPr>
          <p:nvPr>
            <p:ph type="sldNum" sz="quarter" idx="16"/>
          </p:nvPr>
        </p:nvSpPr>
        <p:spPr/>
        <p:txBody>
          <a:bodyPr/>
          <a:lstStyle>
            <a:lvl1pPr>
              <a:defRPr/>
            </a:lvl1pPr>
          </a:lstStyle>
          <a:p>
            <a:pPr>
              <a:defRPr/>
            </a:pPr>
            <a:fld id="{A56B2E2D-B1B6-44C2-B175-0150696DCEA9}" type="slidenum">
              <a:rPr lang="en-US"/>
              <a:pPr>
                <a:defRPr/>
              </a:pPr>
              <a:t>‹#›</a:t>
            </a:fld>
            <a:endParaRPr lang="en-US"/>
          </a:p>
        </p:txBody>
      </p:sp>
    </p:spTree>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1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Edit Master text styles</a:t>
            </a:r>
          </a:p>
        </p:txBody>
      </p:sp>
      <p:sp>
        <p:nvSpPr>
          <p:cNvPr id="5" name="Date Placeholder 3">
            <a:extLst>
              <a:ext uri="{FF2B5EF4-FFF2-40B4-BE49-F238E27FC236}">
                <a16:creationId xmlns:a16="http://schemas.microsoft.com/office/drawing/2014/main" id="{7E04F852-DF9B-43D1-91CD-E852B57399AB}"/>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id="{9B70037C-7007-40A8-B457-00AE07BA7294}"/>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id="{EC0F7706-1849-4DB2-9E41-F4D660F20462}"/>
              </a:ext>
            </a:extLst>
          </p:cNvPr>
          <p:cNvSpPr>
            <a:spLocks noGrp="1"/>
          </p:cNvSpPr>
          <p:nvPr>
            <p:ph type="sldNum" sz="quarter" idx="16"/>
          </p:nvPr>
        </p:nvSpPr>
        <p:spPr/>
        <p:txBody>
          <a:bodyPr/>
          <a:lstStyle>
            <a:lvl1pPr>
              <a:defRPr/>
            </a:lvl1pPr>
          </a:lstStyle>
          <a:p>
            <a:pPr>
              <a:defRPr/>
            </a:pPr>
            <a:fld id="{A56B2E2D-B1B6-44C2-B175-0150696DCEA9}" type="slidenum">
              <a:rPr lang="en-US"/>
              <a:pPr>
                <a:defRPr/>
              </a:pPr>
              <a:t>‹#›</a:t>
            </a:fld>
            <a:endParaRPr lang="en-US"/>
          </a:p>
        </p:txBody>
      </p:sp>
    </p:spTree>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2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2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2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2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Slide Number Placeholder 8"/>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5" name="Slide Number Placeholder 4"/>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Slide Number Placeholder 6"/>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Slide Number Placeholder 6"/>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image" Target="../media/image1.jpe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Slide Number Placeholder 5"/>
          <p:cNvSpPr>
            <a:spLocks noGrp="1"/>
          </p:cNvSpPr>
          <p:nvPr>
            <p:ph type="sldNum" sz="quarter" idx="4"/>
          </p:nvPr>
        </p:nvSpPr>
        <p:spPr>
          <a:xfrm>
            <a:off x="8737600" y="6324413"/>
            <a:ext cx="2844800" cy="365125"/>
          </a:xfrm>
          <a:prstGeom prst="rect">
            <a:avLst/>
          </a:prstGeom>
        </p:spPr>
        <p:txBody>
          <a:bodyPr vert="horz" lIns="91440" tIns="45720" rIns="91440" bIns="45720" rtlCol="0" anchor="ctr"/>
          <a:lstStyle>
            <a:lvl1pPr algn="r">
              <a:defRPr sz="1200">
                <a:solidFill>
                  <a:srgbClr val="7F1416"/>
                </a:solidFill>
              </a:defRPr>
            </a:lvl1pPr>
          </a:lstStyle>
          <a:p>
            <a:fld id="{1327C452-0D12-48F3-BB65-BBA3E6350F2C}" type="slidenum">
              <a:rPr lang="en-GB" smtClean="0"/>
              <a:pPr/>
              <a:t>‹#›</a:t>
            </a:fld>
            <a:endParaRPr lang="en-GB" dirty="0"/>
          </a:p>
        </p:txBody>
      </p:sp>
      <p:sp>
        <p:nvSpPr>
          <p:cNvPr id="7" name="Rectangle 2"/>
          <p:cNvSpPr>
            <a:spLocks noChangeArrowheads="1"/>
          </p:cNvSpPr>
          <p:nvPr/>
        </p:nvSpPr>
        <p:spPr bwMode="auto">
          <a:xfrm>
            <a:off x="1" y="439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sz="1800"/>
          </a:p>
        </p:txBody>
      </p:sp>
      <p:grpSp>
        <p:nvGrpSpPr>
          <p:cNvPr id="31" name="Group 30"/>
          <p:cNvGrpSpPr/>
          <p:nvPr/>
        </p:nvGrpSpPr>
        <p:grpSpPr>
          <a:xfrm>
            <a:off x="623392" y="6309320"/>
            <a:ext cx="2544960" cy="400110"/>
            <a:chOff x="3671392" y="6341258"/>
            <a:chExt cx="1908720" cy="400110"/>
          </a:xfrm>
        </p:grpSpPr>
        <p:pic>
          <p:nvPicPr>
            <p:cNvPr id="2049" name="Picture 3" descr="Logo-small"/>
            <p:cNvPicPr>
              <a:picLocks noChangeAspect="1" noChangeArrowheads="1"/>
            </p:cNvPicPr>
            <p:nvPr/>
          </p:nvPicPr>
          <p:blipFill>
            <a:blip r:embed="rId37">
              <a:extLst>
                <a:ext uri="{28A0092B-C50C-407E-A947-70E740481C1C}">
                  <a14:useLocalDpi xmlns:a14="http://schemas.microsoft.com/office/drawing/2010/main" val="0"/>
                </a:ext>
              </a:extLst>
            </a:blip>
            <a:srcRect/>
            <a:stretch>
              <a:fillRect/>
            </a:stretch>
          </p:blipFill>
          <p:spPr bwMode="auto">
            <a:xfrm>
              <a:off x="3671392" y="6381328"/>
              <a:ext cx="360040" cy="315480"/>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3"/>
            <p:cNvSpPr>
              <a:spLocks noChangeArrowheads="1"/>
            </p:cNvSpPr>
            <p:nvPr/>
          </p:nvSpPr>
          <p:spPr bwMode="auto">
            <a:xfrm>
              <a:off x="3995936" y="6341258"/>
              <a:ext cx="1584176"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800" b="1" i="0" u="none" strike="noStrike" cap="none" normalizeH="0" baseline="0" dirty="0">
                  <a:ln>
                    <a:noFill/>
                  </a:ln>
                  <a:solidFill>
                    <a:srgbClr val="7F1416"/>
                  </a:solidFill>
                  <a:effectLst/>
                  <a:latin typeface="Verdana" pitchFamily="34" charset="0"/>
                  <a:ea typeface="Times New Roman" pitchFamily="18" charset="0"/>
                  <a:cs typeface="Times New Roman" pitchFamily="18" charset="0"/>
                </a:rPr>
                <a:t>Global Shelter Cluster</a:t>
              </a:r>
              <a:endParaRPr kumimoji="0" lang="en-GB" sz="6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sz="600" b="0" i="0" u="none" strike="noStrike" cap="none" normalizeH="0" baseline="0" dirty="0">
                  <a:ln>
                    <a:noFill/>
                  </a:ln>
                  <a:solidFill>
                    <a:srgbClr val="7F1416"/>
                  </a:solidFill>
                  <a:effectLst/>
                  <a:latin typeface="Verdana" pitchFamily="34" charset="0"/>
                  <a:ea typeface="Times New Roman" pitchFamily="18" charset="0"/>
                  <a:cs typeface="Times New Roman" pitchFamily="18" charset="0"/>
                </a:rPr>
                <a:t>ShelterCluster.org</a:t>
              </a:r>
              <a:endParaRPr kumimoji="0" lang="en-GB" sz="6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sz="600" b="0" i="0" u="none" strike="noStrike" cap="none" normalizeH="0" baseline="0" dirty="0">
                  <a:ln>
                    <a:noFill/>
                  </a:ln>
                  <a:solidFill>
                    <a:srgbClr val="595959"/>
                  </a:solidFill>
                  <a:effectLst/>
                  <a:latin typeface="Verdana" pitchFamily="34" charset="0"/>
                  <a:ea typeface="Times New Roman" pitchFamily="18" charset="0"/>
                  <a:cs typeface="Times New Roman" pitchFamily="18" charset="0"/>
                </a:rPr>
                <a:t>Coordinating Humanitarian Shelter</a:t>
              </a:r>
              <a:endParaRPr kumimoji="0" lang="en-GB" sz="1800" b="0" i="0" u="none" strike="noStrike" cap="none" normalizeH="0" baseline="0" dirty="0">
                <a:ln>
                  <a:noFill/>
                </a:ln>
                <a:solidFill>
                  <a:schemeClr val="tx1"/>
                </a:solidFill>
                <a:effectLst/>
                <a:latin typeface="Arial" pitchFamily="34" charset="0"/>
                <a:cs typeface="Arial" pitchFamily="34" charset="0"/>
              </a:endParaRPr>
            </a:p>
          </p:txBody>
        </p:sp>
      </p:grpSp>
      <p:sp>
        <p:nvSpPr>
          <p:cNvPr id="11" name="Rectangle 10"/>
          <p:cNvSpPr/>
          <p:nvPr/>
        </p:nvSpPr>
        <p:spPr>
          <a:xfrm>
            <a:off x="0" y="0"/>
            <a:ext cx="12192000" cy="116632"/>
          </a:xfrm>
          <a:prstGeom prst="rect">
            <a:avLst/>
          </a:prstGeom>
          <a:solidFill>
            <a:srgbClr val="7F14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2" name="Rectangle 2"/>
          <p:cNvSpPr>
            <a:spLocks noChangeArrowheads="1"/>
          </p:cNvSpPr>
          <p:nvPr/>
        </p:nvSpPr>
        <p:spPr bwMode="auto">
          <a:xfrm>
            <a:off x="1" y="439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sz="1800"/>
          </a:p>
        </p:txBody>
      </p:sp>
      <p:sp>
        <p:nvSpPr>
          <p:cNvPr id="16" name="Rectangle 15"/>
          <p:cNvSpPr/>
          <p:nvPr/>
        </p:nvSpPr>
        <p:spPr>
          <a:xfrm>
            <a:off x="0" y="0"/>
            <a:ext cx="12192000" cy="116632"/>
          </a:xfrm>
          <a:prstGeom prst="rect">
            <a:avLst/>
          </a:prstGeom>
          <a:solidFill>
            <a:srgbClr val="7F14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20" name="Rectangle 19"/>
          <p:cNvSpPr/>
          <p:nvPr/>
        </p:nvSpPr>
        <p:spPr>
          <a:xfrm>
            <a:off x="0" y="6741368"/>
            <a:ext cx="2448000" cy="116632"/>
          </a:xfrm>
          <a:prstGeom prst="rect">
            <a:avLst/>
          </a:prstGeom>
          <a:solidFill>
            <a:srgbClr val="0431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chemeClr val="tx1"/>
              </a:solidFill>
            </a:endParaRPr>
          </a:p>
        </p:txBody>
      </p:sp>
      <p:sp>
        <p:nvSpPr>
          <p:cNvPr id="27" name="Rectangle 26"/>
          <p:cNvSpPr/>
          <p:nvPr/>
        </p:nvSpPr>
        <p:spPr>
          <a:xfrm>
            <a:off x="2448000" y="6741368"/>
            <a:ext cx="2448000" cy="116632"/>
          </a:xfrm>
          <a:prstGeom prst="rect">
            <a:avLst/>
          </a:prstGeom>
          <a:solidFill>
            <a:srgbClr val="459F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chemeClr val="tx1"/>
              </a:solidFill>
            </a:endParaRPr>
          </a:p>
        </p:txBody>
      </p:sp>
      <p:sp>
        <p:nvSpPr>
          <p:cNvPr id="28" name="Rectangle 27"/>
          <p:cNvSpPr/>
          <p:nvPr/>
        </p:nvSpPr>
        <p:spPr>
          <a:xfrm>
            <a:off x="4896000" y="6741368"/>
            <a:ext cx="2448000" cy="116632"/>
          </a:xfrm>
          <a:prstGeom prst="rect">
            <a:avLst/>
          </a:prstGeom>
          <a:solidFill>
            <a:srgbClr val="7F14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chemeClr val="tx1"/>
              </a:solidFill>
            </a:endParaRPr>
          </a:p>
        </p:txBody>
      </p:sp>
      <p:sp>
        <p:nvSpPr>
          <p:cNvPr id="29" name="Rectangle 28"/>
          <p:cNvSpPr/>
          <p:nvPr/>
        </p:nvSpPr>
        <p:spPr>
          <a:xfrm>
            <a:off x="7344000" y="6741368"/>
            <a:ext cx="2448000" cy="116632"/>
          </a:xfrm>
          <a:prstGeom prst="rect">
            <a:avLst/>
          </a:prstGeom>
          <a:solidFill>
            <a:srgbClr val="459F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chemeClr val="tx1"/>
              </a:solidFill>
            </a:endParaRPr>
          </a:p>
        </p:txBody>
      </p:sp>
      <p:sp>
        <p:nvSpPr>
          <p:cNvPr id="30" name="Rectangle 29"/>
          <p:cNvSpPr/>
          <p:nvPr/>
        </p:nvSpPr>
        <p:spPr>
          <a:xfrm>
            <a:off x="9768341" y="6741368"/>
            <a:ext cx="2448000" cy="116632"/>
          </a:xfrm>
          <a:prstGeom prst="rect">
            <a:avLst/>
          </a:prstGeom>
          <a:solidFill>
            <a:srgbClr val="0431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chemeClr val="tx1"/>
              </a:solidFill>
            </a:endParaRPr>
          </a:p>
        </p:txBody>
      </p:sp>
    </p:spTree>
    <p:extLst>
      <p:ext uri="{BB962C8B-B14F-4D97-AF65-F5344CB8AC3E}">
        <p14:creationId xmlns:p14="http://schemas.microsoft.com/office/powerpoint/2010/main" val="680169280"/>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 id="2147483714" r:id="rId18"/>
    <p:sldLayoutId id="2147483715" r:id="rId19"/>
    <p:sldLayoutId id="2147483716" r:id="rId20"/>
    <p:sldLayoutId id="2147483717" r:id="rId21"/>
    <p:sldLayoutId id="2147483718" r:id="rId22"/>
    <p:sldLayoutId id="2147483719" r:id="rId23"/>
    <p:sldLayoutId id="2147483720" r:id="rId24"/>
    <p:sldLayoutId id="2147483721" r:id="rId25"/>
    <p:sldLayoutId id="2147483722" r:id="rId26"/>
    <p:sldLayoutId id="2147483723" r:id="rId27"/>
    <p:sldLayoutId id="2147483724" r:id="rId28"/>
    <p:sldLayoutId id="2147483725" r:id="rId29"/>
    <p:sldLayoutId id="2147483726" r:id="rId30"/>
    <p:sldLayoutId id="2147483727" r:id="rId31"/>
    <p:sldLayoutId id="2147483728" r:id="rId32"/>
    <p:sldLayoutId id="2147483729" r:id="rId33"/>
    <p:sldLayoutId id="2147483730" r:id="rId34"/>
    <p:sldLayoutId id="2147483731" r:id="rId35"/>
  </p:sldLayoutIdLst>
  <p:hf hdr="0" ftr="0"/>
  <p:txStyles>
    <p:titleStyle>
      <a:lvl1pPr algn="ctr" defTabSz="914400" rtl="0" eaLnBrk="1" latinLnBrk="0" hangingPunct="1">
        <a:spcBef>
          <a:spcPct val="0"/>
        </a:spcBef>
        <a:buNone/>
        <a:defRPr sz="3600" b="1" kern="1200">
          <a:solidFill>
            <a:srgbClr val="04314C"/>
          </a:solidFill>
          <a:latin typeface="Verdana" pitchFamily="34" charset="0"/>
          <a:ea typeface="Verdana" pitchFamily="34" charset="0"/>
          <a:cs typeface="Verdana" pitchFamily="34" charset="0"/>
        </a:defRPr>
      </a:lvl1pPr>
    </p:titleStyle>
    <p:bodyStyle>
      <a:lvl1pPr marL="342900" indent="-342900" algn="l" defTabSz="914400" rtl="0" eaLnBrk="1" latinLnBrk="0" hangingPunct="1">
        <a:spcBef>
          <a:spcPct val="20000"/>
        </a:spcBef>
        <a:buClr>
          <a:srgbClr val="7F1416"/>
        </a:buClr>
        <a:buFont typeface="Wingdings" pitchFamily="2" charset="2"/>
        <a:buChar char="§"/>
        <a:defRPr sz="3200" kern="1200">
          <a:solidFill>
            <a:schemeClr val="tx1"/>
          </a:solidFill>
          <a:latin typeface="+mn-lt"/>
          <a:ea typeface="+mn-ea"/>
          <a:cs typeface="+mn-cs"/>
        </a:defRPr>
      </a:lvl1pPr>
      <a:lvl2pPr marL="742950" indent="-285750" algn="l" defTabSz="914400" rtl="0" eaLnBrk="1" latinLnBrk="0" hangingPunct="1">
        <a:spcBef>
          <a:spcPct val="20000"/>
        </a:spcBef>
        <a:buClr>
          <a:srgbClr val="7F1416"/>
        </a:buClr>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Clr>
          <a:srgbClr val="7F1416"/>
        </a:buClr>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Clr>
          <a:srgbClr val="7F1416"/>
        </a:buClr>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Clr>
          <a:srgbClr val="7F1416"/>
        </a:buClr>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05543" y="1844825"/>
            <a:ext cx="10744200" cy="1470025"/>
          </a:xfrm>
        </p:spPr>
        <p:txBody>
          <a:bodyPr>
            <a:normAutofit fontScale="90000"/>
          </a:bodyPr>
          <a:lstStyle/>
          <a:p>
            <a:r>
              <a:rPr lang="en-US" dirty="0"/>
              <a:t>Scenario Work 1: Selecting and coordinating needs analysis methods</a:t>
            </a:r>
            <a:br>
              <a:rPr lang="en-US" i="1" dirty="0">
                <a:solidFill>
                  <a:srgbClr val="000000"/>
                </a:solidFill>
                <a:latin typeface="Calibri" charset="0"/>
              </a:rPr>
            </a:br>
            <a:br>
              <a:rPr lang="en-US" i="1" dirty="0">
                <a:solidFill>
                  <a:srgbClr val="000000"/>
                </a:solidFill>
                <a:latin typeface="Calibri" charset="0"/>
              </a:rPr>
            </a:br>
            <a:endParaRPr lang="en-US" dirty="0"/>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6758485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274638"/>
            <a:ext cx="12192001" cy="1143000"/>
          </a:xfrm>
        </p:spPr>
        <p:txBody>
          <a:bodyPr>
            <a:normAutofit/>
          </a:bodyPr>
          <a:lstStyle/>
          <a:p>
            <a:r>
              <a:rPr lang="en-US" sz="3200" dirty="0"/>
              <a:t>Scenario Work 1: Selecting and coordinating needs analysis methods</a:t>
            </a:r>
            <a:endParaRPr lang="en-US" sz="3100" dirty="0"/>
          </a:p>
        </p:txBody>
      </p:sp>
      <p:sp>
        <p:nvSpPr>
          <p:cNvPr id="4" name="Slide Number Placeholder 3"/>
          <p:cNvSpPr>
            <a:spLocks noGrp="1"/>
          </p:cNvSpPr>
          <p:nvPr>
            <p:ph type="sldNum" sz="quarter" idx="12"/>
          </p:nvPr>
        </p:nvSpPr>
        <p:spPr/>
        <p:txBody>
          <a:bodyPr/>
          <a:lstStyle/>
          <a:p>
            <a:fld id="{1327C452-0D12-48F3-BB65-BBA3E6350F2C}" type="slidenum">
              <a:rPr lang="en-GB" smtClean="0"/>
              <a:t>2</a:t>
            </a:fld>
            <a:endParaRPr lang="en-GB"/>
          </a:p>
        </p:txBody>
      </p:sp>
      <p:sp>
        <p:nvSpPr>
          <p:cNvPr id="6" name="Content Placeholder 2"/>
          <p:cNvSpPr>
            <a:spLocks noGrp="1"/>
          </p:cNvSpPr>
          <p:nvPr>
            <p:ph idx="1"/>
          </p:nvPr>
        </p:nvSpPr>
        <p:spPr>
          <a:xfrm>
            <a:off x="609600" y="1600201"/>
            <a:ext cx="10972800" cy="4525963"/>
          </a:xfrm>
        </p:spPr>
        <p:txBody>
          <a:bodyPr>
            <a:normAutofit lnSpcReduction="10000"/>
          </a:bodyPr>
          <a:lstStyle/>
          <a:p>
            <a:r>
              <a:rPr lang="en-US" dirty="0"/>
              <a:t>Learning Objectives </a:t>
            </a:r>
            <a:r>
              <a:rPr lang="mr-IN" dirty="0"/>
              <a:t>–</a:t>
            </a:r>
            <a:r>
              <a:rPr lang="en-US" dirty="0"/>
              <a:t> Participants will be able to:</a:t>
            </a:r>
          </a:p>
          <a:p>
            <a:pPr marL="0" indent="0">
              <a:buNone/>
            </a:pPr>
            <a:r>
              <a:rPr lang="en-US" dirty="0"/>
              <a:t>• State how to coordinate shelter technical needs assessments, situational analysis and risk analysis with multi-sectoral needs assessments amongst Shelter Cluster partners</a:t>
            </a:r>
          </a:p>
          <a:p>
            <a:pPr marL="0" indent="0">
              <a:buNone/>
            </a:pPr>
            <a:r>
              <a:rPr lang="en-US" dirty="0"/>
              <a:t>• State how to coordinate needs assessments with other Clusters, and with CWGs</a:t>
            </a:r>
          </a:p>
          <a:p>
            <a:pPr marL="0" indent="0">
              <a:buNone/>
            </a:pPr>
            <a:r>
              <a:rPr lang="en-US" dirty="0"/>
              <a:t>• State how to present the results of coordinated needs assessments to Cluster partners, including donors and government representatives</a:t>
            </a:r>
          </a:p>
        </p:txBody>
      </p:sp>
    </p:spTree>
    <p:extLst>
      <p:ext uri="{BB962C8B-B14F-4D97-AF65-F5344CB8AC3E}">
        <p14:creationId xmlns:p14="http://schemas.microsoft.com/office/powerpoint/2010/main" val="11179014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77410"/>
            <a:ext cx="10744200" cy="1143000"/>
          </a:xfrm>
        </p:spPr>
        <p:txBody>
          <a:bodyPr>
            <a:normAutofit fontScale="90000"/>
          </a:bodyPr>
          <a:lstStyle/>
          <a:p>
            <a:pPr algn="l" fontAlgn="t"/>
            <a:r>
              <a:rPr lang="en-US" dirty="0"/>
              <a:t>Scenario Work 1: Selecting and coordinating needs analysis methods </a:t>
            </a:r>
            <a:br>
              <a:rPr lang="en-US" i="1" dirty="0">
                <a:solidFill>
                  <a:srgbClr val="000000"/>
                </a:solidFill>
                <a:latin typeface="Calibri" charset="0"/>
              </a:rPr>
            </a:br>
            <a:br>
              <a:rPr lang="en-US" i="1" dirty="0">
                <a:solidFill>
                  <a:srgbClr val="000000"/>
                </a:solidFill>
                <a:latin typeface="Calibri" charset="0"/>
              </a:rPr>
            </a:br>
            <a:endParaRPr lang="en-US" i="1" dirty="0">
              <a:solidFill>
                <a:srgbClr val="000000"/>
              </a:solidFill>
              <a:latin typeface="Calibri" charset="0"/>
            </a:endParaRPr>
          </a:p>
        </p:txBody>
      </p:sp>
      <p:sp>
        <p:nvSpPr>
          <p:cNvPr id="4" name="Slide Number Placeholder 3"/>
          <p:cNvSpPr>
            <a:spLocks noGrp="1"/>
          </p:cNvSpPr>
          <p:nvPr>
            <p:ph type="sldNum" sz="quarter" idx="12"/>
          </p:nvPr>
        </p:nvSpPr>
        <p:spPr/>
        <p:txBody>
          <a:bodyPr/>
          <a:lstStyle/>
          <a:p>
            <a:fld id="{1327C452-0D12-48F3-BB65-BBA3E6350F2C}" type="slidenum">
              <a:rPr lang="en-GB" smtClean="0"/>
              <a:t>3</a:t>
            </a:fld>
            <a:endParaRPr lang="en-GB"/>
          </a:p>
        </p:txBody>
      </p:sp>
      <p:sp>
        <p:nvSpPr>
          <p:cNvPr id="6" name="Content Placeholder 2"/>
          <p:cNvSpPr>
            <a:spLocks noGrp="1"/>
          </p:cNvSpPr>
          <p:nvPr>
            <p:ph idx="1"/>
          </p:nvPr>
        </p:nvSpPr>
        <p:spPr>
          <a:xfrm>
            <a:off x="609600" y="1600201"/>
            <a:ext cx="10972800" cy="4525963"/>
          </a:xfrm>
        </p:spPr>
        <p:txBody>
          <a:bodyPr>
            <a:normAutofit lnSpcReduction="10000"/>
          </a:bodyPr>
          <a:lstStyle/>
          <a:p>
            <a:r>
              <a:rPr lang="en-US" dirty="0"/>
              <a:t>Topic 1 (</a:t>
            </a:r>
            <a:r>
              <a:rPr lang="en-US" i="1" dirty="0"/>
              <a:t>XX</a:t>
            </a:r>
            <a:r>
              <a:rPr lang="en-US" dirty="0"/>
              <a:t> minutes): Overview of the scenario country, with available baseline data on climate, culture, economy, </a:t>
            </a:r>
            <a:r>
              <a:rPr lang="en-US" dirty="0" err="1"/>
              <a:t>etc</a:t>
            </a:r>
            <a:endParaRPr lang="en-US" dirty="0"/>
          </a:p>
          <a:p>
            <a:r>
              <a:rPr lang="en-US" dirty="0"/>
              <a:t>Topic 2 (</a:t>
            </a:r>
            <a:r>
              <a:rPr lang="en-US" i="1" dirty="0"/>
              <a:t>XX</a:t>
            </a:r>
            <a:r>
              <a:rPr lang="en-US" dirty="0"/>
              <a:t> minutes): First post-emergency sit-reps, including mapping of most-effected areas, general numbers of effected population, population movement, and range of housing damage </a:t>
            </a:r>
          </a:p>
          <a:p>
            <a:r>
              <a:rPr lang="en-US" dirty="0"/>
              <a:t>Topic 3 (</a:t>
            </a:r>
            <a:r>
              <a:rPr lang="en-US" i="1" dirty="0"/>
              <a:t>XX</a:t>
            </a:r>
            <a:r>
              <a:rPr lang="en-US" dirty="0"/>
              <a:t> minutes): First-phase profile of the emerging national Cluster architecture, and on-the-ground Shelter actors, and other key stakeholders</a:t>
            </a:r>
          </a:p>
        </p:txBody>
      </p:sp>
    </p:spTree>
    <p:extLst>
      <p:ext uri="{BB962C8B-B14F-4D97-AF65-F5344CB8AC3E}">
        <p14:creationId xmlns:p14="http://schemas.microsoft.com/office/powerpoint/2010/main" val="15249482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77410"/>
            <a:ext cx="10744200" cy="1143000"/>
          </a:xfrm>
        </p:spPr>
        <p:txBody>
          <a:bodyPr>
            <a:normAutofit fontScale="90000"/>
          </a:bodyPr>
          <a:lstStyle/>
          <a:p>
            <a:pPr algn="l" fontAlgn="t"/>
            <a:r>
              <a:rPr lang="en-US" dirty="0"/>
              <a:t>Scenario Work 1: Selecting and coordinating needs analysis methods </a:t>
            </a:r>
            <a:br>
              <a:rPr lang="en-US" i="1" dirty="0">
                <a:solidFill>
                  <a:srgbClr val="000000"/>
                </a:solidFill>
                <a:latin typeface="Calibri" charset="0"/>
              </a:rPr>
            </a:br>
            <a:br>
              <a:rPr lang="en-US" i="1" dirty="0">
                <a:solidFill>
                  <a:srgbClr val="000000"/>
                </a:solidFill>
                <a:latin typeface="Calibri" charset="0"/>
              </a:rPr>
            </a:br>
            <a:endParaRPr lang="en-US" i="1" dirty="0">
              <a:solidFill>
                <a:srgbClr val="000000"/>
              </a:solidFill>
              <a:latin typeface="Calibri" charset="0"/>
            </a:endParaRPr>
          </a:p>
        </p:txBody>
      </p:sp>
      <p:sp>
        <p:nvSpPr>
          <p:cNvPr id="4" name="Slide Number Placeholder 3"/>
          <p:cNvSpPr>
            <a:spLocks noGrp="1"/>
          </p:cNvSpPr>
          <p:nvPr>
            <p:ph type="sldNum" sz="quarter" idx="12"/>
          </p:nvPr>
        </p:nvSpPr>
        <p:spPr/>
        <p:txBody>
          <a:bodyPr/>
          <a:lstStyle/>
          <a:p>
            <a:fld id="{1327C452-0D12-48F3-BB65-BBA3E6350F2C}" type="slidenum">
              <a:rPr lang="en-GB" smtClean="0"/>
              <a:t>4</a:t>
            </a:fld>
            <a:endParaRPr lang="en-GB"/>
          </a:p>
        </p:txBody>
      </p:sp>
      <p:sp>
        <p:nvSpPr>
          <p:cNvPr id="6" name="Content Placeholder 2"/>
          <p:cNvSpPr>
            <a:spLocks noGrp="1"/>
          </p:cNvSpPr>
          <p:nvPr>
            <p:ph idx="1"/>
          </p:nvPr>
        </p:nvSpPr>
        <p:spPr>
          <a:xfrm>
            <a:off x="609600" y="1600201"/>
            <a:ext cx="10972800" cy="4525963"/>
          </a:xfrm>
        </p:spPr>
        <p:txBody>
          <a:bodyPr>
            <a:normAutofit/>
          </a:bodyPr>
          <a:lstStyle/>
          <a:p>
            <a:pPr marL="0" indent="0">
              <a:buNone/>
            </a:pPr>
            <a:r>
              <a:rPr lang="en-US" dirty="0"/>
              <a:t>Group work:</a:t>
            </a:r>
          </a:p>
          <a:p>
            <a:r>
              <a:rPr lang="en-US" dirty="0"/>
              <a:t>Read the scenario background docs:</a:t>
            </a:r>
          </a:p>
          <a:p>
            <a:pPr lvl="1"/>
            <a:r>
              <a:rPr lang="en-US" dirty="0" err="1"/>
              <a:t>Sendonia</a:t>
            </a:r>
            <a:r>
              <a:rPr lang="en-US" dirty="0"/>
              <a:t> Country Profile</a:t>
            </a:r>
          </a:p>
          <a:p>
            <a:pPr lvl="1"/>
            <a:r>
              <a:rPr lang="en-US" dirty="0" err="1"/>
              <a:t>Sendonia</a:t>
            </a:r>
            <a:r>
              <a:rPr lang="en-US" dirty="0"/>
              <a:t> Sit-Rep 1 July 2018</a:t>
            </a:r>
          </a:p>
          <a:p>
            <a:pPr lvl="1"/>
            <a:r>
              <a:rPr lang="en-US" dirty="0" err="1"/>
              <a:t>Sendonia</a:t>
            </a:r>
            <a:r>
              <a:rPr lang="en-US" dirty="0"/>
              <a:t> Emergency Needs Assessment</a:t>
            </a:r>
          </a:p>
          <a:p>
            <a:pPr lvl="1"/>
            <a:r>
              <a:rPr lang="en-US" dirty="0" err="1"/>
              <a:t>Sendonia</a:t>
            </a:r>
            <a:r>
              <a:rPr lang="en-US" dirty="0"/>
              <a:t> Cluster Chart</a:t>
            </a:r>
          </a:p>
          <a:p>
            <a:endParaRPr lang="en-US" dirty="0"/>
          </a:p>
        </p:txBody>
      </p:sp>
    </p:spTree>
    <p:extLst>
      <p:ext uri="{BB962C8B-B14F-4D97-AF65-F5344CB8AC3E}">
        <p14:creationId xmlns:p14="http://schemas.microsoft.com/office/powerpoint/2010/main" val="2161322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77410"/>
            <a:ext cx="10744200" cy="1143000"/>
          </a:xfrm>
        </p:spPr>
        <p:txBody>
          <a:bodyPr>
            <a:normAutofit fontScale="90000"/>
          </a:bodyPr>
          <a:lstStyle/>
          <a:p>
            <a:pPr algn="l" fontAlgn="t"/>
            <a:r>
              <a:rPr lang="en-US" dirty="0"/>
              <a:t>Scenario Work 1: Selecting and coordinating needs analysis methods </a:t>
            </a:r>
            <a:br>
              <a:rPr lang="en-US" i="1" dirty="0">
                <a:solidFill>
                  <a:srgbClr val="000000"/>
                </a:solidFill>
                <a:latin typeface="Calibri" charset="0"/>
              </a:rPr>
            </a:br>
            <a:br>
              <a:rPr lang="en-US" i="1" dirty="0">
                <a:solidFill>
                  <a:srgbClr val="000000"/>
                </a:solidFill>
                <a:latin typeface="Calibri" charset="0"/>
              </a:rPr>
            </a:br>
            <a:endParaRPr lang="en-US" i="1" dirty="0">
              <a:solidFill>
                <a:srgbClr val="000000"/>
              </a:solidFill>
              <a:latin typeface="Calibri" charset="0"/>
            </a:endParaRPr>
          </a:p>
        </p:txBody>
      </p:sp>
      <p:sp>
        <p:nvSpPr>
          <p:cNvPr id="4" name="Slide Number Placeholder 3"/>
          <p:cNvSpPr>
            <a:spLocks noGrp="1"/>
          </p:cNvSpPr>
          <p:nvPr>
            <p:ph type="sldNum" sz="quarter" idx="12"/>
          </p:nvPr>
        </p:nvSpPr>
        <p:spPr/>
        <p:txBody>
          <a:bodyPr/>
          <a:lstStyle/>
          <a:p>
            <a:fld id="{1327C452-0D12-48F3-BB65-BBA3E6350F2C}" type="slidenum">
              <a:rPr lang="en-GB" smtClean="0"/>
              <a:t>5</a:t>
            </a:fld>
            <a:endParaRPr lang="en-GB"/>
          </a:p>
        </p:txBody>
      </p:sp>
      <p:sp>
        <p:nvSpPr>
          <p:cNvPr id="6" name="Content Placeholder 2"/>
          <p:cNvSpPr>
            <a:spLocks noGrp="1"/>
          </p:cNvSpPr>
          <p:nvPr>
            <p:ph idx="1"/>
          </p:nvPr>
        </p:nvSpPr>
        <p:spPr>
          <a:xfrm>
            <a:off x="609600" y="1600201"/>
            <a:ext cx="10972800" cy="4525963"/>
          </a:xfrm>
        </p:spPr>
        <p:txBody>
          <a:bodyPr>
            <a:normAutofit fontScale="92500" lnSpcReduction="20000"/>
          </a:bodyPr>
          <a:lstStyle/>
          <a:p>
            <a:pPr marL="0" indent="0">
              <a:buNone/>
            </a:pPr>
            <a:r>
              <a:rPr lang="en-US" dirty="0"/>
              <a:t>Group work, Tasks:</a:t>
            </a:r>
          </a:p>
          <a:p>
            <a:r>
              <a:rPr lang="de-DE" dirty="0" err="1"/>
              <a:t>For</a:t>
            </a:r>
            <a:r>
              <a:rPr lang="de-DE" dirty="0"/>
              <a:t> </a:t>
            </a:r>
            <a:r>
              <a:rPr lang="de-DE" dirty="0" err="1"/>
              <a:t>each</a:t>
            </a:r>
            <a:r>
              <a:rPr lang="de-DE" dirty="0"/>
              <a:t> </a:t>
            </a:r>
            <a:r>
              <a:rPr lang="de-DE" dirty="0" err="1"/>
              <a:t>task</a:t>
            </a:r>
            <a:r>
              <a:rPr lang="de-DE" dirty="0"/>
              <a:t>, </a:t>
            </a:r>
            <a:r>
              <a:rPr lang="de-DE" dirty="0" err="1"/>
              <a:t>work</a:t>
            </a:r>
            <a:r>
              <a:rPr lang="de-DE" dirty="0"/>
              <a:t> </a:t>
            </a:r>
            <a:r>
              <a:rPr lang="de-DE" dirty="0" err="1"/>
              <a:t>together</a:t>
            </a:r>
            <a:r>
              <a:rPr lang="de-DE" dirty="0"/>
              <a:t> </a:t>
            </a:r>
            <a:r>
              <a:rPr lang="mr-IN" dirty="0"/>
              <a:t>–</a:t>
            </a:r>
            <a:r>
              <a:rPr lang="de-DE" dirty="0"/>
              <a:t> </a:t>
            </a:r>
            <a:r>
              <a:rPr lang="de-DE" dirty="0" err="1"/>
              <a:t>use</a:t>
            </a:r>
            <a:r>
              <a:rPr lang="de-DE" dirty="0"/>
              <a:t> </a:t>
            </a:r>
            <a:r>
              <a:rPr lang="de-DE" dirty="0" err="1"/>
              <a:t>flip</a:t>
            </a:r>
            <a:r>
              <a:rPr lang="de-DE" dirty="0"/>
              <a:t>-chart </a:t>
            </a:r>
            <a:r>
              <a:rPr lang="de-DE" dirty="0" err="1"/>
              <a:t>paper</a:t>
            </a:r>
            <a:r>
              <a:rPr lang="de-DE" dirty="0"/>
              <a:t>, </a:t>
            </a:r>
            <a:r>
              <a:rPr lang="de-DE" dirty="0" err="1"/>
              <a:t>markers</a:t>
            </a:r>
            <a:r>
              <a:rPr lang="de-DE" dirty="0"/>
              <a:t>, post-</a:t>
            </a:r>
            <a:r>
              <a:rPr lang="de-DE" dirty="0" err="1"/>
              <a:t>it</a:t>
            </a:r>
            <a:r>
              <a:rPr lang="de-DE" dirty="0"/>
              <a:t> </a:t>
            </a:r>
            <a:r>
              <a:rPr lang="de-DE" dirty="0" err="1"/>
              <a:t>notes</a:t>
            </a:r>
            <a:r>
              <a:rPr lang="de-DE" dirty="0"/>
              <a:t>, </a:t>
            </a:r>
            <a:r>
              <a:rPr lang="de-DE" dirty="0" err="1"/>
              <a:t>etc</a:t>
            </a:r>
            <a:endParaRPr lang="de-DE" dirty="0"/>
          </a:p>
          <a:p>
            <a:r>
              <a:rPr lang="de-DE" sz="3200" dirty="0"/>
              <a:t>At </a:t>
            </a:r>
            <a:r>
              <a:rPr lang="de-DE" sz="3200" dirty="0" err="1"/>
              <a:t>the</a:t>
            </a:r>
            <a:r>
              <a:rPr lang="de-DE" sz="3200" dirty="0"/>
              <a:t> end </a:t>
            </a:r>
            <a:r>
              <a:rPr lang="de-DE" sz="3200" dirty="0" err="1"/>
              <a:t>of</a:t>
            </a:r>
            <a:r>
              <a:rPr lang="de-DE" sz="3200" dirty="0"/>
              <a:t> </a:t>
            </a:r>
            <a:r>
              <a:rPr lang="de-DE" sz="3200" dirty="0" err="1"/>
              <a:t>each</a:t>
            </a:r>
            <a:r>
              <a:rPr lang="de-DE" sz="3200" dirty="0"/>
              <a:t> </a:t>
            </a:r>
            <a:r>
              <a:rPr lang="de-DE" sz="3200" dirty="0" err="1"/>
              <a:t>task</a:t>
            </a:r>
            <a:r>
              <a:rPr lang="de-DE" sz="3200" dirty="0"/>
              <a:t>, </a:t>
            </a:r>
            <a:r>
              <a:rPr lang="de-DE" sz="3200" dirty="0" err="1"/>
              <a:t>each</a:t>
            </a:r>
            <a:r>
              <a:rPr lang="de-DE" sz="3200" dirty="0"/>
              <a:t> </a:t>
            </a:r>
            <a:r>
              <a:rPr lang="de-DE" sz="3200" dirty="0" err="1"/>
              <a:t>group</a:t>
            </a:r>
            <a:r>
              <a:rPr lang="de-DE" sz="3200" dirty="0"/>
              <a:t> will </a:t>
            </a:r>
            <a:r>
              <a:rPr lang="de-DE" sz="3200" dirty="0" err="1"/>
              <a:t>be</a:t>
            </a:r>
            <a:r>
              <a:rPr lang="de-DE" sz="3200" dirty="0"/>
              <a:t> </a:t>
            </a:r>
            <a:r>
              <a:rPr lang="de-DE" sz="3200" dirty="0" err="1"/>
              <a:t>asked</a:t>
            </a:r>
            <a:r>
              <a:rPr lang="de-DE" sz="3200" dirty="0"/>
              <a:t> </a:t>
            </a:r>
            <a:r>
              <a:rPr lang="de-DE" sz="3200" dirty="0" err="1"/>
              <a:t>to</a:t>
            </a:r>
            <a:r>
              <a:rPr lang="de-DE" sz="3200" dirty="0"/>
              <a:t> </a:t>
            </a:r>
            <a:r>
              <a:rPr lang="de-DE" sz="3200" dirty="0" err="1"/>
              <a:t>make</a:t>
            </a:r>
            <a:r>
              <a:rPr lang="de-DE" sz="3200" dirty="0"/>
              <a:t> a 5-minute </a:t>
            </a:r>
            <a:r>
              <a:rPr lang="de-DE" sz="3200" dirty="0" err="1"/>
              <a:t>presentation</a:t>
            </a:r>
            <a:r>
              <a:rPr lang="de-DE" sz="3200" dirty="0"/>
              <a:t> in </a:t>
            </a:r>
            <a:r>
              <a:rPr lang="de-DE" sz="3200" dirty="0" err="1"/>
              <a:t>plenary</a:t>
            </a:r>
            <a:endParaRPr lang="de-DE" sz="3200" dirty="0"/>
          </a:p>
          <a:p>
            <a:r>
              <a:rPr lang="de-DE" dirty="0" err="1"/>
              <a:t>Be</a:t>
            </a:r>
            <a:r>
              <a:rPr lang="de-DE" dirty="0"/>
              <a:t> </a:t>
            </a:r>
            <a:r>
              <a:rPr lang="de-DE" dirty="0" err="1"/>
              <a:t>specific</a:t>
            </a:r>
            <a:r>
              <a:rPr lang="de-DE" dirty="0"/>
              <a:t> </a:t>
            </a:r>
            <a:r>
              <a:rPr lang="de-DE" dirty="0" err="1"/>
              <a:t>to</a:t>
            </a:r>
            <a:r>
              <a:rPr lang="de-DE" dirty="0"/>
              <a:t> </a:t>
            </a:r>
            <a:r>
              <a:rPr lang="de-DE" dirty="0" err="1"/>
              <a:t>the</a:t>
            </a:r>
            <a:r>
              <a:rPr lang="de-DE" dirty="0"/>
              <a:t> </a:t>
            </a:r>
            <a:r>
              <a:rPr lang="de-DE" dirty="0" err="1"/>
              <a:t>local</a:t>
            </a:r>
            <a:r>
              <a:rPr lang="de-DE" dirty="0"/>
              <a:t> </a:t>
            </a:r>
            <a:r>
              <a:rPr lang="de-DE" dirty="0" err="1"/>
              <a:t>context</a:t>
            </a:r>
            <a:r>
              <a:rPr lang="de-DE" dirty="0"/>
              <a:t> in </a:t>
            </a:r>
            <a:r>
              <a:rPr lang="de-DE" dirty="0" err="1"/>
              <a:t>the</a:t>
            </a:r>
            <a:r>
              <a:rPr lang="de-DE" dirty="0"/>
              <a:t> </a:t>
            </a:r>
            <a:r>
              <a:rPr lang="de-DE" dirty="0" err="1"/>
              <a:t>scenario</a:t>
            </a:r>
            <a:r>
              <a:rPr lang="de-DE" dirty="0"/>
              <a:t> </a:t>
            </a:r>
            <a:r>
              <a:rPr lang="mr-IN" dirty="0"/>
              <a:t>–</a:t>
            </a:r>
            <a:r>
              <a:rPr lang="de-DE" dirty="0"/>
              <a:t> but also </a:t>
            </a:r>
            <a:r>
              <a:rPr lang="de-DE" dirty="0" err="1"/>
              <a:t>draw</a:t>
            </a:r>
            <a:r>
              <a:rPr lang="de-DE" dirty="0"/>
              <a:t> on </a:t>
            </a:r>
            <a:r>
              <a:rPr lang="de-DE" dirty="0" err="1"/>
              <a:t>your</a:t>
            </a:r>
            <a:r>
              <a:rPr lang="de-DE" dirty="0"/>
              <a:t> </a:t>
            </a:r>
            <a:r>
              <a:rPr lang="de-DE" dirty="0" err="1"/>
              <a:t>own</a:t>
            </a:r>
            <a:r>
              <a:rPr lang="de-DE" dirty="0"/>
              <a:t> </a:t>
            </a:r>
            <a:r>
              <a:rPr lang="de-DE" dirty="0" err="1"/>
              <a:t>experiences</a:t>
            </a:r>
            <a:r>
              <a:rPr lang="de-DE" dirty="0"/>
              <a:t> in </a:t>
            </a:r>
            <a:r>
              <a:rPr lang="de-DE" dirty="0" err="1"/>
              <a:t>other</a:t>
            </a:r>
            <a:r>
              <a:rPr lang="de-DE" dirty="0"/>
              <a:t> (real) countries</a:t>
            </a:r>
          </a:p>
          <a:p>
            <a:r>
              <a:rPr lang="de-DE" sz="3200" dirty="0" err="1"/>
              <a:t>Remember</a:t>
            </a:r>
            <a:r>
              <a:rPr lang="de-DE" sz="3200" dirty="0"/>
              <a:t> </a:t>
            </a:r>
            <a:r>
              <a:rPr lang="de-DE" sz="3200" dirty="0" err="1"/>
              <a:t>to</a:t>
            </a:r>
            <a:r>
              <a:rPr lang="de-DE" sz="3200" dirty="0"/>
              <a:t> </a:t>
            </a:r>
            <a:r>
              <a:rPr lang="de-DE" sz="3200" dirty="0" err="1"/>
              <a:t>refer</a:t>
            </a:r>
            <a:r>
              <a:rPr lang="de-DE" sz="3200" dirty="0"/>
              <a:t> </a:t>
            </a:r>
            <a:r>
              <a:rPr lang="de-DE" sz="3200" dirty="0" err="1"/>
              <a:t>always</a:t>
            </a:r>
            <a:r>
              <a:rPr lang="de-DE" sz="3200" dirty="0"/>
              <a:t> </a:t>
            </a:r>
            <a:r>
              <a:rPr lang="de-DE" sz="3200" dirty="0" err="1"/>
              <a:t>to</a:t>
            </a:r>
            <a:r>
              <a:rPr lang="de-DE" sz="3200" dirty="0"/>
              <a:t> problem-</a:t>
            </a:r>
            <a:r>
              <a:rPr lang="de-DE" sz="3200" dirty="0" err="1"/>
              <a:t>solving</a:t>
            </a:r>
            <a:r>
              <a:rPr lang="de-DE" sz="3200" dirty="0"/>
              <a:t> </a:t>
            </a:r>
            <a:r>
              <a:rPr lang="de-DE" dirty="0" err="1"/>
              <a:t>for</a:t>
            </a:r>
            <a:r>
              <a:rPr lang="de-DE" dirty="0"/>
              <a:t> </a:t>
            </a:r>
            <a:r>
              <a:rPr lang="de-DE" dirty="0" err="1"/>
              <a:t>coordination</a:t>
            </a:r>
            <a:r>
              <a:rPr lang="de-DE" dirty="0"/>
              <a:t> </a:t>
            </a:r>
            <a:r>
              <a:rPr lang="de-DE" dirty="0" err="1"/>
              <a:t>challenges</a:t>
            </a:r>
            <a:r>
              <a:rPr lang="de-DE" dirty="0"/>
              <a:t> </a:t>
            </a:r>
            <a:r>
              <a:rPr lang="mr-IN" dirty="0"/>
              <a:t>–</a:t>
            </a:r>
            <a:r>
              <a:rPr lang="de-DE" dirty="0"/>
              <a:t> </a:t>
            </a:r>
            <a:r>
              <a:rPr lang="de-DE" dirty="0" err="1"/>
              <a:t>the</a:t>
            </a:r>
            <a:r>
              <a:rPr lang="de-DE" dirty="0"/>
              <a:t> </a:t>
            </a:r>
            <a:r>
              <a:rPr lang="de-DE" dirty="0" err="1"/>
              <a:t>scenario</a:t>
            </a:r>
            <a:r>
              <a:rPr lang="de-DE" dirty="0"/>
              <a:t> </a:t>
            </a:r>
            <a:r>
              <a:rPr lang="de-DE" dirty="0" err="1"/>
              <a:t>perspective</a:t>
            </a:r>
            <a:r>
              <a:rPr lang="de-DE" dirty="0"/>
              <a:t> </a:t>
            </a:r>
            <a:r>
              <a:rPr lang="de-DE" dirty="0" err="1"/>
              <a:t>is</a:t>
            </a:r>
            <a:r>
              <a:rPr lang="de-DE" dirty="0"/>
              <a:t> </a:t>
            </a:r>
            <a:r>
              <a:rPr lang="de-DE" dirty="0" err="1"/>
              <a:t>always</a:t>
            </a:r>
            <a:r>
              <a:rPr lang="de-DE" dirty="0"/>
              <a:t> </a:t>
            </a:r>
            <a:r>
              <a:rPr lang="de-DE" dirty="0" err="1"/>
              <a:t>that</a:t>
            </a:r>
            <a:r>
              <a:rPr lang="de-DE" dirty="0"/>
              <a:t> </a:t>
            </a:r>
            <a:r>
              <a:rPr lang="de-DE" dirty="0" err="1"/>
              <a:t>of</a:t>
            </a:r>
            <a:r>
              <a:rPr lang="de-DE" dirty="0"/>
              <a:t> </a:t>
            </a:r>
            <a:r>
              <a:rPr lang="de-DE" dirty="0" err="1"/>
              <a:t>the</a:t>
            </a:r>
            <a:r>
              <a:rPr lang="de-DE" dirty="0"/>
              <a:t> national </a:t>
            </a:r>
            <a:r>
              <a:rPr lang="de-DE" dirty="0" err="1"/>
              <a:t>Shelter</a:t>
            </a:r>
            <a:r>
              <a:rPr lang="de-DE" dirty="0"/>
              <a:t> Cluster </a:t>
            </a:r>
            <a:r>
              <a:rPr lang="de-DE" dirty="0" err="1"/>
              <a:t>team</a:t>
            </a:r>
            <a:r>
              <a:rPr lang="de-DE" dirty="0"/>
              <a:t>, not </a:t>
            </a:r>
            <a:r>
              <a:rPr lang="de-DE" dirty="0" err="1"/>
              <a:t>of</a:t>
            </a:r>
            <a:r>
              <a:rPr lang="de-DE" dirty="0"/>
              <a:t> an individual programme-</a:t>
            </a:r>
            <a:r>
              <a:rPr lang="de-DE" dirty="0" err="1"/>
              <a:t>implementing</a:t>
            </a:r>
            <a:r>
              <a:rPr lang="de-DE" dirty="0"/>
              <a:t> </a:t>
            </a:r>
            <a:r>
              <a:rPr lang="de-DE" dirty="0" err="1"/>
              <a:t>organisation</a:t>
            </a:r>
            <a:endParaRPr lang="en-US" sz="3200" dirty="0"/>
          </a:p>
          <a:p>
            <a:endParaRPr lang="en-US" dirty="0"/>
          </a:p>
        </p:txBody>
      </p:sp>
    </p:spTree>
    <p:extLst>
      <p:ext uri="{BB962C8B-B14F-4D97-AF65-F5344CB8AC3E}">
        <p14:creationId xmlns:p14="http://schemas.microsoft.com/office/powerpoint/2010/main" val="876792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77410"/>
            <a:ext cx="10744200" cy="1143000"/>
          </a:xfrm>
        </p:spPr>
        <p:txBody>
          <a:bodyPr>
            <a:normAutofit fontScale="90000"/>
          </a:bodyPr>
          <a:lstStyle/>
          <a:p>
            <a:pPr algn="l" fontAlgn="t"/>
            <a:r>
              <a:rPr lang="en-US" dirty="0"/>
              <a:t>Scenario Work 1: Selecting and coordinating needs analysis methods </a:t>
            </a:r>
            <a:br>
              <a:rPr lang="en-US" i="1" dirty="0">
                <a:solidFill>
                  <a:srgbClr val="000000"/>
                </a:solidFill>
                <a:latin typeface="Calibri" charset="0"/>
              </a:rPr>
            </a:br>
            <a:br>
              <a:rPr lang="en-US" i="1" dirty="0">
                <a:solidFill>
                  <a:srgbClr val="000000"/>
                </a:solidFill>
                <a:latin typeface="Calibri" charset="0"/>
              </a:rPr>
            </a:br>
            <a:endParaRPr lang="en-US" i="1" dirty="0">
              <a:solidFill>
                <a:srgbClr val="000000"/>
              </a:solidFill>
              <a:latin typeface="Calibri" charset="0"/>
            </a:endParaRPr>
          </a:p>
        </p:txBody>
      </p:sp>
      <p:sp>
        <p:nvSpPr>
          <p:cNvPr id="4" name="Slide Number Placeholder 3"/>
          <p:cNvSpPr>
            <a:spLocks noGrp="1"/>
          </p:cNvSpPr>
          <p:nvPr>
            <p:ph type="sldNum" sz="quarter" idx="12"/>
          </p:nvPr>
        </p:nvSpPr>
        <p:spPr/>
        <p:txBody>
          <a:bodyPr/>
          <a:lstStyle/>
          <a:p>
            <a:fld id="{1327C452-0D12-48F3-BB65-BBA3E6350F2C}" type="slidenum">
              <a:rPr lang="en-GB" smtClean="0"/>
              <a:t>6</a:t>
            </a:fld>
            <a:endParaRPr lang="en-GB"/>
          </a:p>
        </p:txBody>
      </p:sp>
      <p:sp>
        <p:nvSpPr>
          <p:cNvPr id="6" name="Content Placeholder 2"/>
          <p:cNvSpPr>
            <a:spLocks noGrp="1"/>
          </p:cNvSpPr>
          <p:nvPr>
            <p:ph idx="1"/>
          </p:nvPr>
        </p:nvSpPr>
        <p:spPr>
          <a:xfrm>
            <a:off x="609600" y="1600201"/>
            <a:ext cx="10972800" cy="4525963"/>
          </a:xfrm>
        </p:spPr>
        <p:txBody>
          <a:bodyPr>
            <a:normAutofit/>
          </a:bodyPr>
          <a:lstStyle/>
          <a:p>
            <a:pPr marL="0" indent="0">
              <a:buNone/>
            </a:pPr>
            <a:r>
              <a:rPr lang="en-US" dirty="0"/>
              <a:t>Group work, Task 1 (</a:t>
            </a:r>
            <a:r>
              <a:rPr lang="en-US" i="1" dirty="0"/>
              <a:t>xx minutes</a:t>
            </a:r>
            <a:r>
              <a:rPr lang="en-US" dirty="0"/>
              <a:t>):</a:t>
            </a:r>
          </a:p>
          <a:p>
            <a:r>
              <a:rPr lang="en-US" dirty="0"/>
              <a:t>The Shelter Cluster is going to contribute to a CVA-implementation risk analysis jointly with the new national CWG and with other clusters </a:t>
            </a:r>
            <a:r>
              <a:rPr lang="mr-IN" dirty="0"/>
              <a:t>–</a:t>
            </a:r>
            <a:r>
              <a:rPr lang="en-US" dirty="0"/>
              <a:t> based on the information in the documents, what are the key questions and activities to include in that risk analysis:--</a:t>
            </a:r>
          </a:p>
          <a:p>
            <a:pPr lvl="1"/>
            <a:r>
              <a:rPr lang="en-US" sz="3200" dirty="0"/>
              <a:t>from the Shelter perspective?</a:t>
            </a:r>
          </a:p>
          <a:p>
            <a:pPr lvl="1"/>
            <a:r>
              <a:rPr lang="en-US" sz="3200" dirty="0"/>
              <a:t>from the CVA perspective?</a:t>
            </a:r>
          </a:p>
          <a:p>
            <a:endParaRPr lang="en-US" dirty="0"/>
          </a:p>
        </p:txBody>
      </p:sp>
    </p:spTree>
    <p:extLst>
      <p:ext uri="{BB962C8B-B14F-4D97-AF65-F5344CB8AC3E}">
        <p14:creationId xmlns:p14="http://schemas.microsoft.com/office/powerpoint/2010/main" val="6789735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77410"/>
            <a:ext cx="10744200" cy="1143000"/>
          </a:xfrm>
        </p:spPr>
        <p:txBody>
          <a:bodyPr>
            <a:normAutofit fontScale="90000"/>
          </a:bodyPr>
          <a:lstStyle/>
          <a:p>
            <a:pPr algn="l" fontAlgn="t"/>
            <a:r>
              <a:rPr lang="en-US" dirty="0"/>
              <a:t>Scenario Work 1: Selecting and coordinating needs analysis methods </a:t>
            </a:r>
            <a:br>
              <a:rPr lang="en-US" i="1" dirty="0">
                <a:solidFill>
                  <a:srgbClr val="000000"/>
                </a:solidFill>
                <a:latin typeface="Calibri" charset="0"/>
              </a:rPr>
            </a:br>
            <a:br>
              <a:rPr lang="en-US" i="1" dirty="0">
                <a:solidFill>
                  <a:srgbClr val="000000"/>
                </a:solidFill>
                <a:latin typeface="Calibri" charset="0"/>
              </a:rPr>
            </a:br>
            <a:endParaRPr lang="en-US" i="1" dirty="0">
              <a:solidFill>
                <a:srgbClr val="000000"/>
              </a:solidFill>
              <a:latin typeface="Calibri" charset="0"/>
            </a:endParaRPr>
          </a:p>
        </p:txBody>
      </p:sp>
      <p:sp>
        <p:nvSpPr>
          <p:cNvPr id="4" name="Slide Number Placeholder 3"/>
          <p:cNvSpPr>
            <a:spLocks noGrp="1"/>
          </p:cNvSpPr>
          <p:nvPr>
            <p:ph type="sldNum" sz="quarter" idx="12"/>
          </p:nvPr>
        </p:nvSpPr>
        <p:spPr/>
        <p:txBody>
          <a:bodyPr/>
          <a:lstStyle/>
          <a:p>
            <a:fld id="{1327C452-0D12-48F3-BB65-BBA3E6350F2C}" type="slidenum">
              <a:rPr lang="en-GB" smtClean="0"/>
              <a:t>7</a:t>
            </a:fld>
            <a:endParaRPr lang="en-GB"/>
          </a:p>
        </p:txBody>
      </p:sp>
      <p:sp>
        <p:nvSpPr>
          <p:cNvPr id="6" name="Content Placeholder 2"/>
          <p:cNvSpPr>
            <a:spLocks noGrp="1"/>
          </p:cNvSpPr>
          <p:nvPr>
            <p:ph idx="1"/>
          </p:nvPr>
        </p:nvSpPr>
        <p:spPr>
          <a:xfrm>
            <a:off x="609600" y="1600201"/>
            <a:ext cx="10972800" cy="4525963"/>
          </a:xfrm>
        </p:spPr>
        <p:txBody>
          <a:bodyPr>
            <a:normAutofit fontScale="62500" lnSpcReduction="20000"/>
          </a:bodyPr>
          <a:lstStyle/>
          <a:p>
            <a:pPr marL="0" indent="0">
              <a:buNone/>
            </a:pPr>
            <a:r>
              <a:rPr lang="en-US" sz="3300" dirty="0"/>
              <a:t>Group work, Task 2 (</a:t>
            </a:r>
            <a:r>
              <a:rPr lang="en-US" sz="3300" i="1" dirty="0"/>
              <a:t>xx minutes</a:t>
            </a:r>
            <a:r>
              <a:rPr lang="en-US" sz="3300" dirty="0"/>
              <a:t>):</a:t>
            </a:r>
          </a:p>
          <a:p>
            <a:r>
              <a:rPr lang="de-DE" sz="3300" dirty="0" err="1"/>
              <a:t>Whilst</a:t>
            </a:r>
            <a:r>
              <a:rPr lang="de-DE" sz="3300" dirty="0"/>
              <a:t> </a:t>
            </a:r>
            <a:r>
              <a:rPr lang="de-DE" sz="3300" dirty="0" err="1"/>
              <a:t>the</a:t>
            </a:r>
            <a:r>
              <a:rPr lang="de-DE" sz="3300" dirty="0"/>
              <a:t> </a:t>
            </a:r>
            <a:r>
              <a:rPr lang="de-DE" sz="3300" dirty="0" err="1"/>
              <a:t>first</a:t>
            </a:r>
            <a:r>
              <a:rPr lang="de-DE" sz="3300" dirty="0"/>
              <a:t> multi-</a:t>
            </a:r>
            <a:r>
              <a:rPr lang="de-DE" sz="3300" dirty="0" err="1"/>
              <a:t>sectoral</a:t>
            </a:r>
            <a:r>
              <a:rPr lang="de-DE" sz="3300" dirty="0"/>
              <a:t> </a:t>
            </a:r>
            <a:r>
              <a:rPr lang="de-DE" sz="3300" dirty="0" err="1"/>
              <a:t>needs</a:t>
            </a:r>
            <a:r>
              <a:rPr lang="de-DE" sz="3300" dirty="0"/>
              <a:t> </a:t>
            </a:r>
            <a:r>
              <a:rPr lang="de-DE" sz="3300" dirty="0" err="1"/>
              <a:t>assessment</a:t>
            </a:r>
            <a:r>
              <a:rPr lang="de-DE" sz="3300" dirty="0"/>
              <a:t> </a:t>
            </a:r>
            <a:r>
              <a:rPr lang="de-DE" sz="3300" dirty="0" err="1"/>
              <a:t>has</a:t>
            </a:r>
            <a:r>
              <a:rPr lang="de-DE" sz="3300" dirty="0"/>
              <a:t> </a:t>
            </a:r>
            <a:r>
              <a:rPr lang="de-DE" sz="3300" dirty="0" err="1"/>
              <a:t>given</a:t>
            </a:r>
            <a:r>
              <a:rPr lang="de-DE" sz="3300" dirty="0"/>
              <a:t> </a:t>
            </a:r>
            <a:r>
              <a:rPr lang="de-DE" sz="3300" dirty="0" err="1"/>
              <a:t>some</a:t>
            </a:r>
            <a:r>
              <a:rPr lang="de-DE" sz="3300" dirty="0"/>
              <a:t> </a:t>
            </a:r>
            <a:r>
              <a:rPr lang="de-DE" sz="3300" dirty="0" err="1"/>
              <a:t>picture</a:t>
            </a:r>
            <a:r>
              <a:rPr lang="de-DE" sz="3300" dirty="0"/>
              <a:t> </a:t>
            </a:r>
            <a:r>
              <a:rPr lang="de-DE" sz="3300" dirty="0" err="1"/>
              <a:t>of</a:t>
            </a:r>
            <a:r>
              <a:rPr lang="de-DE" sz="3300" dirty="0"/>
              <a:t> </a:t>
            </a:r>
            <a:r>
              <a:rPr lang="de-DE" sz="3300" dirty="0" err="1"/>
              <a:t>the</a:t>
            </a:r>
            <a:r>
              <a:rPr lang="de-DE" sz="3300" dirty="0"/>
              <a:t> </a:t>
            </a:r>
            <a:r>
              <a:rPr lang="de-DE" sz="3300" dirty="0" err="1"/>
              <a:t>scale</a:t>
            </a:r>
            <a:r>
              <a:rPr lang="de-DE" sz="3300" dirty="0"/>
              <a:t> </a:t>
            </a:r>
            <a:r>
              <a:rPr lang="de-DE" sz="3300" dirty="0" err="1"/>
              <a:t>of</a:t>
            </a:r>
            <a:r>
              <a:rPr lang="de-DE" sz="3300" dirty="0"/>
              <a:t> </a:t>
            </a:r>
            <a:r>
              <a:rPr lang="de-DE" sz="3300" dirty="0" err="1"/>
              <a:t>needs</a:t>
            </a:r>
            <a:r>
              <a:rPr lang="de-DE" sz="3300" dirty="0"/>
              <a:t>, </a:t>
            </a:r>
            <a:r>
              <a:rPr lang="de-DE" sz="3300" dirty="0" err="1"/>
              <a:t>the</a:t>
            </a:r>
            <a:r>
              <a:rPr lang="de-DE" sz="3300" dirty="0"/>
              <a:t> </a:t>
            </a:r>
            <a:r>
              <a:rPr lang="de-DE" sz="3300" dirty="0" err="1"/>
              <a:t>Shelter</a:t>
            </a:r>
            <a:r>
              <a:rPr lang="de-DE" sz="3300" dirty="0"/>
              <a:t> Cluster SAG </a:t>
            </a:r>
            <a:r>
              <a:rPr lang="de-DE" sz="3300" dirty="0" err="1"/>
              <a:t>members</a:t>
            </a:r>
            <a:r>
              <a:rPr lang="de-DE" sz="3300" dirty="0"/>
              <a:t> </a:t>
            </a:r>
            <a:r>
              <a:rPr lang="de-DE" sz="3300" dirty="0" err="1"/>
              <a:t>are</a:t>
            </a:r>
            <a:r>
              <a:rPr lang="de-DE" sz="3300" dirty="0"/>
              <a:t> </a:t>
            </a:r>
            <a:r>
              <a:rPr lang="de-DE" sz="3300" dirty="0" err="1"/>
              <a:t>now</a:t>
            </a:r>
            <a:r>
              <a:rPr lang="de-DE" sz="3300" dirty="0"/>
              <a:t> </a:t>
            </a:r>
            <a:r>
              <a:rPr lang="de-DE" sz="3300" dirty="0" err="1"/>
              <a:t>recommending</a:t>
            </a:r>
            <a:r>
              <a:rPr lang="de-DE" sz="3300" dirty="0"/>
              <a:t> a </a:t>
            </a:r>
            <a:r>
              <a:rPr lang="de-DE" sz="3300" dirty="0" err="1"/>
              <a:t>second</a:t>
            </a:r>
            <a:r>
              <a:rPr lang="de-DE" sz="3300" dirty="0"/>
              <a:t> </a:t>
            </a:r>
            <a:r>
              <a:rPr lang="de-DE" sz="3300" dirty="0" err="1"/>
              <a:t>assessment</a:t>
            </a:r>
            <a:r>
              <a:rPr lang="de-DE" sz="3300" dirty="0"/>
              <a:t> </a:t>
            </a:r>
            <a:r>
              <a:rPr lang="de-DE" sz="3300" dirty="0" err="1"/>
              <a:t>as</a:t>
            </a:r>
            <a:r>
              <a:rPr lang="de-DE" sz="3300" dirty="0"/>
              <a:t> </a:t>
            </a:r>
            <a:r>
              <a:rPr lang="de-DE" sz="3300" dirty="0" err="1"/>
              <a:t>soon</a:t>
            </a:r>
            <a:r>
              <a:rPr lang="de-DE" sz="3300" dirty="0"/>
              <a:t> </a:t>
            </a:r>
            <a:r>
              <a:rPr lang="de-DE" sz="3300" dirty="0" err="1"/>
              <a:t>as</a:t>
            </a:r>
            <a:r>
              <a:rPr lang="de-DE" sz="3300" dirty="0"/>
              <a:t> </a:t>
            </a:r>
            <a:r>
              <a:rPr lang="de-DE" sz="3300" dirty="0" err="1"/>
              <a:t>possible</a:t>
            </a:r>
            <a:r>
              <a:rPr lang="de-DE" sz="3300" dirty="0"/>
              <a:t>, in </a:t>
            </a:r>
            <a:r>
              <a:rPr lang="de-DE" sz="3300" dirty="0" err="1"/>
              <a:t>order</a:t>
            </a:r>
            <a:r>
              <a:rPr lang="de-DE" sz="3300" dirty="0"/>
              <a:t> </a:t>
            </a:r>
            <a:r>
              <a:rPr lang="de-DE" sz="3300" dirty="0" err="1"/>
              <a:t>to</a:t>
            </a:r>
            <a:r>
              <a:rPr lang="de-DE" sz="3300" dirty="0"/>
              <a:t> </a:t>
            </a:r>
            <a:r>
              <a:rPr lang="de-DE" sz="3300" dirty="0" err="1"/>
              <a:t>fill</a:t>
            </a:r>
            <a:r>
              <a:rPr lang="de-DE" sz="3300" dirty="0"/>
              <a:t> in </a:t>
            </a:r>
            <a:r>
              <a:rPr lang="de-DE" sz="3300" dirty="0" err="1"/>
              <a:t>the</a:t>
            </a:r>
            <a:r>
              <a:rPr lang="de-DE" sz="3300" dirty="0"/>
              <a:t> </a:t>
            </a:r>
            <a:r>
              <a:rPr lang="de-DE" sz="3300" dirty="0" err="1"/>
              <a:t>gaps</a:t>
            </a:r>
            <a:r>
              <a:rPr lang="de-DE" sz="3300" dirty="0"/>
              <a:t> in </a:t>
            </a:r>
            <a:r>
              <a:rPr lang="de-DE" sz="3300" dirty="0" err="1"/>
              <a:t>areas</a:t>
            </a:r>
            <a:r>
              <a:rPr lang="de-DE" sz="3300" dirty="0"/>
              <a:t> vital </a:t>
            </a:r>
            <a:r>
              <a:rPr lang="de-DE" sz="3300" dirty="0" err="1"/>
              <a:t>to</a:t>
            </a:r>
            <a:r>
              <a:rPr lang="de-DE" sz="3300" dirty="0"/>
              <a:t> </a:t>
            </a:r>
            <a:r>
              <a:rPr lang="de-DE" sz="3300" dirty="0" err="1"/>
              <a:t>the</a:t>
            </a:r>
            <a:r>
              <a:rPr lang="de-DE" sz="3300" dirty="0"/>
              <a:t> </a:t>
            </a:r>
            <a:r>
              <a:rPr lang="de-DE" sz="3300" dirty="0" err="1"/>
              <a:t>Shelter</a:t>
            </a:r>
            <a:r>
              <a:rPr lang="de-DE" sz="3300" dirty="0"/>
              <a:t> Cluster </a:t>
            </a:r>
            <a:r>
              <a:rPr lang="de-DE" sz="3300" dirty="0" err="1"/>
              <a:t>strategy</a:t>
            </a:r>
            <a:r>
              <a:rPr lang="de-DE" sz="3300" dirty="0"/>
              <a:t> </a:t>
            </a:r>
            <a:r>
              <a:rPr lang="de-DE" sz="3300" dirty="0" err="1"/>
              <a:t>development</a:t>
            </a:r>
            <a:r>
              <a:rPr lang="de-DE" sz="3300" dirty="0"/>
              <a:t>:</a:t>
            </a:r>
          </a:p>
          <a:p>
            <a:pPr lvl="1"/>
            <a:r>
              <a:rPr lang="en-US" sz="3300" dirty="0"/>
              <a:t>More info on common types of housing damage</a:t>
            </a:r>
          </a:p>
          <a:p>
            <a:pPr lvl="1"/>
            <a:r>
              <a:rPr lang="en-US" sz="3300" dirty="0"/>
              <a:t>Info on affected households’ own shelter and movement intentions</a:t>
            </a:r>
          </a:p>
          <a:p>
            <a:pPr lvl="1"/>
            <a:r>
              <a:rPr lang="en-US" sz="3300" dirty="0"/>
              <a:t>Info on any first spontaneous efforts at housing repair or shelter construction being done by the affected populations</a:t>
            </a:r>
          </a:p>
          <a:p>
            <a:r>
              <a:rPr lang="en-US" sz="3300" dirty="0"/>
              <a:t>The Shelter Cluster does not have the resources to complete the entire assessment on its own, and so will have to convince the CWG (including focal points from other Clusters) to be co-implementers of the assessment</a:t>
            </a:r>
          </a:p>
          <a:p>
            <a:r>
              <a:rPr lang="en-US" sz="3300" dirty="0"/>
              <a:t>What are the key questions, or key activities which you want on the assessment form?</a:t>
            </a:r>
          </a:p>
          <a:p>
            <a:r>
              <a:rPr lang="en-US" sz="3300" dirty="0"/>
              <a:t>What key messages can you give to the members of the CWG, to persuade them to come on board with this second assessment?</a:t>
            </a:r>
          </a:p>
          <a:p>
            <a:endParaRPr lang="en-US" dirty="0"/>
          </a:p>
        </p:txBody>
      </p:sp>
    </p:spTree>
    <p:extLst>
      <p:ext uri="{BB962C8B-B14F-4D97-AF65-F5344CB8AC3E}">
        <p14:creationId xmlns:p14="http://schemas.microsoft.com/office/powerpoint/2010/main" val="19293091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77410"/>
            <a:ext cx="10744200" cy="1143000"/>
          </a:xfrm>
        </p:spPr>
        <p:txBody>
          <a:bodyPr>
            <a:normAutofit fontScale="90000"/>
          </a:bodyPr>
          <a:lstStyle/>
          <a:p>
            <a:pPr algn="l" fontAlgn="t"/>
            <a:r>
              <a:rPr lang="en-US" dirty="0"/>
              <a:t>Scenario Work 1: Selecting and coordinating needs analysis methods </a:t>
            </a:r>
            <a:br>
              <a:rPr lang="en-US" i="1" dirty="0">
                <a:solidFill>
                  <a:srgbClr val="000000"/>
                </a:solidFill>
                <a:latin typeface="Calibri" charset="0"/>
              </a:rPr>
            </a:br>
            <a:br>
              <a:rPr lang="en-US" i="1" dirty="0">
                <a:solidFill>
                  <a:srgbClr val="000000"/>
                </a:solidFill>
                <a:latin typeface="Calibri" charset="0"/>
              </a:rPr>
            </a:br>
            <a:endParaRPr lang="en-US" i="1" dirty="0">
              <a:solidFill>
                <a:srgbClr val="000000"/>
              </a:solidFill>
              <a:latin typeface="Calibri" charset="0"/>
            </a:endParaRPr>
          </a:p>
        </p:txBody>
      </p:sp>
      <p:sp>
        <p:nvSpPr>
          <p:cNvPr id="4" name="Slide Number Placeholder 3"/>
          <p:cNvSpPr>
            <a:spLocks noGrp="1"/>
          </p:cNvSpPr>
          <p:nvPr>
            <p:ph type="sldNum" sz="quarter" idx="12"/>
          </p:nvPr>
        </p:nvSpPr>
        <p:spPr/>
        <p:txBody>
          <a:bodyPr/>
          <a:lstStyle/>
          <a:p>
            <a:fld id="{1327C452-0D12-48F3-BB65-BBA3E6350F2C}" type="slidenum">
              <a:rPr lang="en-GB" smtClean="0"/>
              <a:t>8</a:t>
            </a:fld>
            <a:endParaRPr lang="en-GB"/>
          </a:p>
        </p:txBody>
      </p:sp>
      <p:sp>
        <p:nvSpPr>
          <p:cNvPr id="6" name="Content Placeholder 2"/>
          <p:cNvSpPr>
            <a:spLocks noGrp="1"/>
          </p:cNvSpPr>
          <p:nvPr>
            <p:ph idx="1"/>
          </p:nvPr>
        </p:nvSpPr>
        <p:spPr>
          <a:xfrm>
            <a:off x="609600" y="1600201"/>
            <a:ext cx="10972800" cy="4525963"/>
          </a:xfrm>
        </p:spPr>
        <p:txBody>
          <a:bodyPr>
            <a:normAutofit fontScale="92500"/>
          </a:bodyPr>
          <a:lstStyle/>
          <a:p>
            <a:pPr marL="0" indent="0">
              <a:buNone/>
            </a:pPr>
            <a:r>
              <a:rPr lang="en-US" dirty="0"/>
              <a:t>Group work, Task 3 (</a:t>
            </a:r>
            <a:r>
              <a:rPr lang="en-US" i="1" dirty="0"/>
              <a:t>xx minutes</a:t>
            </a:r>
            <a:r>
              <a:rPr lang="en-US" dirty="0"/>
              <a:t>):</a:t>
            </a:r>
          </a:p>
          <a:p>
            <a:r>
              <a:rPr lang="de-DE" dirty="0"/>
              <a:t>There will be an inter-Cluster meeting with key donor representatives, together with the Sendonia Minister for Housing tomorrow. </a:t>
            </a:r>
            <a:r>
              <a:rPr lang="de-DE" dirty="0" err="1"/>
              <a:t>Coordinators</a:t>
            </a:r>
            <a:r>
              <a:rPr lang="de-DE" dirty="0"/>
              <a:t> </a:t>
            </a:r>
            <a:r>
              <a:rPr lang="de-DE" dirty="0" err="1"/>
              <a:t>from</a:t>
            </a:r>
            <a:r>
              <a:rPr lang="de-DE" dirty="0"/>
              <a:t> </a:t>
            </a:r>
            <a:r>
              <a:rPr lang="de-DE" dirty="0" err="1"/>
              <a:t>each</a:t>
            </a:r>
            <a:r>
              <a:rPr lang="de-DE" dirty="0"/>
              <a:t> </a:t>
            </a:r>
            <a:r>
              <a:rPr lang="de-DE" dirty="0" err="1"/>
              <a:t>of</a:t>
            </a:r>
            <a:r>
              <a:rPr lang="de-DE" dirty="0"/>
              <a:t> </a:t>
            </a:r>
            <a:r>
              <a:rPr lang="de-DE" dirty="0" err="1"/>
              <a:t>the</a:t>
            </a:r>
            <a:r>
              <a:rPr lang="de-DE" dirty="0"/>
              <a:t> Clusters </a:t>
            </a:r>
            <a:r>
              <a:rPr lang="de-DE" dirty="0" err="1"/>
              <a:t>have</a:t>
            </a:r>
            <a:r>
              <a:rPr lang="de-DE" dirty="0"/>
              <a:t> </a:t>
            </a:r>
            <a:r>
              <a:rPr lang="de-DE" dirty="0" err="1"/>
              <a:t>been</a:t>
            </a:r>
            <a:r>
              <a:rPr lang="de-DE" dirty="0"/>
              <a:t> </a:t>
            </a:r>
            <a:r>
              <a:rPr lang="de-DE" dirty="0" err="1"/>
              <a:t>asked</a:t>
            </a:r>
            <a:r>
              <a:rPr lang="de-DE" dirty="0"/>
              <a:t> </a:t>
            </a:r>
            <a:r>
              <a:rPr lang="de-DE" dirty="0" err="1"/>
              <a:t>to</a:t>
            </a:r>
            <a:r>
              <a:rPr lang="de-DE" dirty="0"/>
              <a:t> </a:t>
            </a:r>
            <a:r>
              <a:rPr lang="de-DE" dirty="0" err="1"/>
              <a:t>provide</a:t>
            </a:r>
            <a:r>
              <a:rPr lang="de-DE" dirty="0"/>
              <a:t> </a:t>
            </a:r>
            <a:r>
              <a:rPr lang="de-DE" dirty="0" err="1"/>
              <a:t>their</a:t>
            </a:r>
            <a:r>
              <a:rPr lang="de-DE" dirty="0"/>
              <a:t> </a:t>
            </a:r>
            <a:r>
              <a:rPr lang="de-DE" dirty="0" err="1"/>
              <a:t>analysis</a:t>
            </a:r>
            <a:r>
              <a:rPr lang="de-DE" dirty="0"/>
              <a:t> </a:t>
            </a:r>
            <a:r>
              <a:rPr lang="de-DE" dirty="0" err="1"/>
              <a:t>of</a:t>
            </a:r>
            <a:r>
              <a:rPr lang="de-DE" dirty="0"/>
              <a:t> </a:t>
            </a:r>
            <a:r>
              <a:rPr lang="de-DE" dirty="0" err="1"/>
              <a:t>the</a:t>
            </a:r>
            <a:r>
              <a:rPr lang="de-DE" dirty="0"/>
              <a:t> </a:t>
            </a:r>
            <a:r>
              <a:rPr lang="de-DE" dirty="0" err="1"/>
              <a:t>situation</a:t>
            </a:r>
            <a:r>
              <a:rPr lang="de-DE" dirty="0"/>
              <a:t>, </a:t>
            </a:r>
            <a:r>
              <a:rPr lang="de-DE" dirty="0" err="1"/>
              <a:t>and</a:t>
            </a:r>
            <a:r>
              <a:rPr lang="de-DE" dirty="0"/>
              <a:t> </a:t>
            </a:r>
            <a:r>
              <a:rPr lang="de-DE" dirty="0" err="1"/>
              <a:t>ways</a:t>
            </a:r>
            <a:r>
              <a:rPr lang="de-DE" dirty="0"/>
              <a:t> </a:t>
            </a:r>
            <a:r>
              <a:rPr lang="de-DE" dirty="0" err="1"/>
              <a:t>forwards</a:t>
            </a:r>
            <a:r>
              <a:rPr lang="de-DE" dirty="0"/>
              <a:t>. </a:t>
            </a:r>
            <a:r>
              <a:rPr lang="de-DE" dirty="0" err="1"/>
              <a:t>Emphasis</a:t>
            </a:r>
            <a:r>
              <a:rPr lang="de-DE" dirty="0"/>
              <a:t> </a:t>
            </a:r>
            <a:r>
              <a:rPr lang="de-DE" dirty="0" err="1"/>
              <a:t>has</a:t>
            </a:r>
            <a:r>
              <a:rPr lang="de-DE" dirty="0"/>
              <a:t> </a:t>
            </a:r>
            <a:r>
              <a:rPr lang="de-DE" dirty="0" err="1"/>
              <a:t>already</a:t>
            </a:r>
            <a:r>
              <a:rPr lang="de-DE" dirty="0"/>
              <a:t> </a:t>
            </a:r>
            <a:r>
              <a:rPr lang="de-DE" dirty="0" err="1"/>
              <a:t>been</a:t>
            </a:r>
            <a:r>
              <a:rPr lang="de-DE" dirty="0"/>
              <a:t> </a:t>
            </a:r>
            <a:r>
              <a:rPr lang="de-DE" dirty="0" err="1"/>
              <a:t>made</a:t>
            </a:r>
            <a:r>
              <a:rPr lang="de-DE" dirty="0"/>
              <a:t> on </a:t>
            </a:r>
            <a:r>
              <a:rPr lang="de-DE" dirty="0" err="1"/>
              <a:t>looking</a:t>
            </a:r>
            <a:r>
              <a:rPr lang="de-DE" dirty="0"/>
              <a:t> </a:t>
            </a:r>
            <a:r>
              <a:rPr lang="de-DE" dirty="0" err="1"/>
              <a:t>for</a:t>
            </a:r>
            <a:r>
              <a:rPr lang="de-DE" dirty="0"/>
              <a:t> </a:t>
            </a:r>
            <a:r>
              <a:rPr lang="de-DE" dirty="0" err="1"/>
              <a:t>strategies</a:t>
            </a:r>
            <a:r>
              <a:rPr lang="de-DE" dirty="0"/>
              <a:t> </a:t>
            </a:r>
            <a:r>
              <a:rPr lang="de-DE" dirty="0" err="1"/>
              <a:t>which</a:t>
            </a:r>
            <a:r>
              <a:rPr lang="de-DE" dirty="0"/>
              <a:t> </a:t>
            </a:r>
            <a:r>
              <a:rPr lang="de-DE" dirty="0" err="1"/>
              <a:t>have</a:t>
            </a:r>
            <a:r>
              <a:rPr lang="de-DE" dirty="0"/>
              <a:t> </a:t>
            </a:r>
            <a:r>
              <a:rPr lang="de-DE" dirty="0" err="1"/>
              <a:t>obvious</a:t>
            </a:r>
            <a:r>
              <a:rPr lang="de-DE" dirty="0"/>
              <a:t> </a:t>
            </a:r>
            <a:r>
              <a:rPr lang="de-DE" dirty="0" err="1"/>
              <a:t>synergies</a:t>
            </a:r>
            <a:r>
              <a:rPr lang="de-DE" dirty="0"/>
              <a:t> </a:t>
            </a:r>
            <a:r>
              <a:rPr lang="de-DE" dirty="0" err="1"/>
              <a:t>between</a:t>
            </a:r>
            <a:r>
              <a:rPr lang="de-DE" dirty="0"/>
              <a:t> Clusters, </a:t>
            </a:r>
            <a:r>
              <a:rPr lang="de-DE" dirty="0" err="1"/>
              <a:t>and</a:t>
            </a:r>
            <a:r>
              <a:rPr lang="de-DE" dirty="0"/>
              <a:t> </a:t>
            </a:r>
            <a:r>
              <a:rPr lang="de-DE" dirty="0" err="1"/>
              <a:t>which</a:t>
            </a:r>
            <a:r>
              <a:rPr lang="de-DE" dirty="0"/>
              <a:t> </a:t>
            </a:r>
            <a:r>
              <a:rPr lang="de-DE" dirty="0" err="1"/>
              <a:t>can</a:t>
            </a:r>
            <a:r>
              <a:rPr lang="de-DE" dirty="0"/>
              <a:t> </a:t>
            </a:r>
            <a:r>
              <a:rPr lang="de-DE" dirty="0" err="1"/>
              <a:t>support</a:t>
            </a:r>
            <a:r>
              <a:rPr lang="de-DE" dirty="0"/>
              <a:t> </a:t>
            </a:r>
            <a:r>
              <a:rPr lang="de-DE" dirty="0" err="1"/>
              <a:t>more</a:t>
            </a:r>
            <a:r>
              <a:rPr lang="de-DE" dirty="0"/>
              <a:t> </a:t>
            </a:r>
            <a:r>
              <a:rPr lang="de-DE" dirty="0" err="1"/>
              <a:t>efficient</a:t>
            </a:r>
            <a:r>
              <a:rPr lang="de-DE" dirty="0"/>
              <a:t> </a:t>
            </a:r>
            <a:r>
              <a:rPr lang="de-DE" dirty="0" err="1"/>
              <a:t>programming</a:t>
            </a:r>
            <a:r>
              <a:rPr lang="de-DE" dirty="0"/>
              <a:t> </a:t>
            </a:r>
            <a:r>
              <a:rPr lang="de-DE" dirty="0" err="1"/>
              <a:t>amongst</a:t>
            </a:r>
            <a:r>
              <a:rPr lang="de-DE" dirty="0"/>
              <a:t> </a:t>
            </a:r>
            <a:r>
              <a:rPr lang="de-DE" dirty="0" err="1"/>
              <a:t>partners</a:t>
            </a:r>
            <a:endParaRPr lang="de-DE" dirty="0"/>
          </a:p>
          <a:p>
            <a:r>
              <a:rPr lang="de-DE" sz="3200" dirty="0"/>
              <a:t>All Cluster </a:t>
            </a:r>
            <a:r>
              <a:rPr lang="de-DE" sz="3200" dirty="0" err="1"/>
              <a:t>coordinators</a:t>
            </a:r>
            <a:r>
              <a:rPr lang="de-DE" sz="3200" dirty="0"/>
              <a:t> </a:t>
            </a:r>
            <a:r>
              <a:rPr lang="de-DE" sz="3200" dirty="0" err="1"/>
              <a:t>have</a:t>
            </a:r>
            <a:r>
              <a:rPr lang="de-DE" sz="3200" dirty="0"/>
              <a:t> </a:t>
            </a:r>
            <a:r>
              <a:rPr lang="de-DE" sz="3200" dirty="0" err="1"/>
              <a:t>been</a:t>
            </a:r>
            <a:r>
              <a:rPr lang="de-DE" sz="3200" dirty="0"/>
              <a:t> </a:t>
            </a:r>
            <a:r>
              <a:rPr lang="de-DE" sz="3200" dirty="0" err="1"/>
              <a:t>warned</a:t>
            </a:r>
            <a:r>
              <a:rPr lang="de-DE" sz="3200" dirty="0"/>
              <a:t> </a:t>
            </a:r>
            <a:r>
              <a:rPr lang="de-DE" sz="3200" dirty="0" err="1"/>
              <a:t>to</a:t>
            </a:r>
            <a:r>
              <a:rPr lang="de-DE" sz="3200" dirty="0"/>
              <a:t> </a:t>
            </a:r>
            <a:r>
              <a:rPr lang="de-DE" sz="3200" dirty="0" err="1"/>
              <a:t>be</a:t>
            </a:r>
            <a:r>
              <a:rPr lang="de-DE" sz="3200" dirty="0"/>
              <a:t> </a:t>
            </a:r>
            <a:r>
              <a:rPr lang="de-DE" sz="3200" dirty="0" err="1"/>
              <a:t>brief</a:t>
            </a:r>
            <a:r>
              <a:rPr lang="de-DE" sz="3200" dirty="0"/>
              <a:t>!</a:t>
            </a:r>
            <a:endParaRPr lang="en-US" sz="3200" dirty="0"/>
          </a:p>
          <a:p>
            <a:endParaRPr lang="en-US" dirty="0"/>
          </a:p>
        </p:txBody>
      </p:sp>
    </p:spTree>
    <p:extLst>
      <p:ext uri="{BB962C8B-B14F-4D97-AF65-F5344CB8AC3E}">
        <p14:creationId xmlns:p14="http://schemas.microsoft.com/office/powerpoint/2010/main" val="15763970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3064" y="2755191"/>
            <a:ext cx="10972800" cy="1143000"/>
          </a:xfrm>
        </p:spPr>
        <p:txBody>
          <a:bodyPr/>
          <a:lstStyle/>
          <a:p>
            <a:r>
              <a:rPr lang="en-US" dirty="0"/>
              <a:t>Any questions?</a:t>
            </a:r>
          </a:p>
        </p:txBody>
      </p:sp>
      <p:sp>
        <p:nvSpPr>
          <p:cNvPr id="4" name="Slide Number Placeholder 3"/>
          <p:cNvSpPr>
            <a:spLocks noGrp="1"/>
          </p:cNvSpPr>
          <p:nvPr>
            <p:ph type="sldNum" sz="quarter" idx="12"/>
          </p:nvPr>
        </p:nvSpPr>
        <p:spPr/>
        <p:txBody>
          <a:bodyPr/>
          <a:lstStyle/>
          <a:p>
            <a:fld id="{1327C452-0D12-48F3-BB65-BBA3E6350F2C}" type="slidenum">
              <a:rPr lang="en-GB" smtClean="0"/>
              <a:t>9</a:t>
            </a:fld>
            <a:endParaRPr lang="en-GB"/>
          </a:p>
        </p:txBody>
      </p:sp>
    </p:spTree>
    <p:extLst>
      <p:ext uri="{BB962C8B-B14F-4D97-AF65-F5344CB8AC3E}">
        <p14:creationId xmlns:p14="http://schemas.microsoft.com/office/powerpoint/2010/main" val="857105444"/>
      </p:ext>
    </p:extLst>
  </p:cSld>
  <p:clrMapOvr>
    <a:masterClrMapping/>
  </p:clrMapOvr>
</p:sld>
</file>

<file path=ppt/theme/theme1.xml><?xml version="1.0" encoding="utf-8"?>
<a:theme xmlns:a="http://schemas.openxmlformats.org/drawingml/2006/main" name="1_4. Shelter Cluster PowerPoint Template (2007 and later)">
  <a:themeElements>
    <a:clrScheme name="Shelter Cluster 3 Soft">
      <a:dk1>
        <a:sysClr val="windowText" lastClr="000000"/>
      </a:dk1>
      <a:lt1>
        <a:sysClr val="window" lastClr="FFFFFF"/>
      </a:lt1>
      <a:dk2>
        <a:srgbClr val="04314C"/>
      </a:dk2>
      <a:lt2>
        <a:srgbClr val="F6F6F6"/>
      </a:lt2>
      <a:accent1>
        <a:srgbClr val="365A70"/>
      </a:accent1>
      <a:accent2>
        <a:srgbClr val="FFC133"/>
      </a:accent2>
      <a:accent3>
        <a:srgbClr val="994345"/>
      </a:accent3>
      <a:accent4>
        <a:srgbClr val="84C559"/>
      </a:accent4>
      <a:accent5>
        <a:srgbClr val="FD3333"/>
      </a:accent5>
      <a:accent6>
        <a:srgbClr val="459FD5"/>
      </a:accent6>
      <a:hlink>
        <a:srgbClr val="994345"/>
      </a:hlink>
      <a:folHlink>
        <a:srgbClr val="7030A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11165</TotalTime>
  <Words>676</Words>
  <Application>Microsoft Office PowerPoint</Application>
  <PresentationFormat>Widescreen</PresentationFormat>
  <Paragraphs>50</Paragraphs>
  <Slides>9</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Arial</vt:lpstr>
      <vt:lpstr>Calibri</vt:lpstr>
      <vt:lpstr>Gill Sans Infant MT</vt:lpstr>
      <vt:lpstr>Verdana</vt:lpstr>
      <vt:lpstr>Wingdings</vt:lpstr>
      <vt:lpstr>1_4. Shelter Cluster PowerPoint Template (2007 and later)</vt:lpstr>
      <vt:lpstr>Scenario Work 1: Selecting and coordinating needs analysis methods  </vt:lpstr>
      <vt:lpstr>Scenario Work 1: Selecting and coordinating needs analysis methods</vt:lpstr>
      <vt:lpstr>Scenario Work 1: Selecting and coordinating needs analysis methods   </vt:lpstr>
      <vt:lpstr>Scenario Work 1: Selecting and coordinating needs analysis methods   </vt:lpstr>
      <vt:lpstr>Scenario Work 1: Selecting and coordinating needs analysis methods   </vt:lpstr>
      <vt:lpstr>Scenario Work 1: Selecting and coordinating needs analysis methods   </vt:lpstr>
      <vt:lpstr>Scenario Work 1: Selecting and coordinating needs analysis methods   </vt:lpstr>
      <vt:lpstr>Scenario Work 1: Selecting and coordinating needs analysis methods   </vt:lpstr>
      <vt:lpstr>Any 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james kennedy</dc:creator>
  <cp:lastModifiedBy>Timothy Quick</cp:lastModifiedBy>
  <cp:revision>337</cp:revision>
  <dcterms:created xsi:type="dcterms:W3CDTF">2019-01-07T15:35:56Z</dcterms:created>
  <dcterms:modified xsi:type="dcterms:W3CDTF">2019-02-05T16:12:27Z</dcterms:modified>
</cp:coreProperties>
</file>